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media/image4.jpg" ContentType="image/jpeg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0" r:id="rId5"/>
  </p:sldMasterIdLst>
  <p:notesMasterIdLst>
    <p:notesMasterId r:id="rId32"/>
  </p:notesMasterIdLst>
  <p:handoutMasterIdLst>
    <p:handoutMasterId r:id="rId33"/>
  </p:handoutMasterIdLst>
  <p:sldIdLst>
    <p:sldId id="301" r:id="rId6"/>
    <p:sldId id="328" r:id="rId7"/>
    <p:sldId id="302" r:id="rId8"/>
    <p:sldId id="303" r:id="rId9"/>
    <p:sldId id="304" r:id="rId10"/>
    <p:sldId id="305" r:id="rId11"/>
    <p:sldId id="306" r:id="rId12"/>
    <p:sldId id="325" r:id="rId13"/>
    <p:sldId id="326" r:id="rId14"/>
    <p:sldId id="308" r:id="rId15"/>
    <p:sldId id="327" r:id="rId16"/>
    <p:sldId id="310" r:id="rId17"/>
    <p:sldId id="311" r:id="rId18"/>
    <p:sldId id="312" r:id="rId19"/>
    <p:sldId id="313" r:id="rId20"/>
    <p:sldId id="314" r:id="rId21"/>
    <p:sldId id="329" r:id="rId22"/>
    <p:sldId id="332" r:id="rId23"/>
    <p:sldId id="330" r:id="rId24"/>
    <p:sldId id="331" r:id="rId25"/>
    <p:sldId id="333" r:id="rId26"/>
    <p:sldId id="315" r:id="rId27"/>
    <p:sldId id="316" r:id="rId28"/>
    <p:sldId id="317" r:id="rId29"/>
    <p:sldId id="318" r:id="rId30"/>
    <p:sldId id="324" r:id="rId31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Nunito" pitchFamily="2" charset="0"/>
      <p:regular r:id="rId42"/>
      <p:bold r:id="rId43"/>
      <p:italic r:id="rId44"/>
      <p:boldItalic r:id="rId45"/>
    </p:embeddedFont>
    <p:embeddedFont>
      <p:font typeface="Nunito ExtraLight" pitchFamily="2" charset="0"/>
      <p:regular r:id="rId46"/>
      <p:italic r:id="rId47"/>
    </p:embeddedFont>
    <p:embeddedFont>
      <p:font typeface="Nunito Light" pitchFamily="2" charset="0"/>
      <p:regular r:id="rId48"/>
      <p:italic r:id="rId49"/>
    </p:embeddedFont>
    <p:embeddedFont>
      <p:font typeface="Poppins ExtraLight" panose="00000300000000000000" pitchFamily="2" charset="0"/>
      <p:regular r:id="rId50"/>
      <p:italic r:id="rId51"/>
    </p:embeddedFont>
    <p:embeddedFont>
      <p:font typeface="Poppins Light" panose="00000400000000000000" pitchFamily="2" charset="0"/>
      <p:regular r:id="rId52"/>
      <p:italic r:id="rId53"/>
    </p:embeddedFont>
    <p:embeddedFont>
      <p:font typeface="Poppins Thin" panose="00000300000000000000" pitchFamily="2" charset="0"/>
      <p:regular r:id="rId54"/>
      <p:italic r:id="rId55"/>
    </p:embeddedFont>
  </p:embeddedFont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AB"/>
    <a:srgbClr val="3C3C3C"/>
    <a:srgbClr val="F04C25"/>
    <a:srgbClr val="EC4B2F"/>
    <a:srgbClr val="DDEFF3"/>
    <a:srgbClr val="DDDDDD"/>
    <a:srgbClr val="F8F8F8"/>
    <a:srgbClr val="969696"/>
    <a:srgbClr val="B2B2B2"/>
    <a:srgbClr val="F7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5220" autoAdjust="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-1535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2" d="100"/>
          <a:sy n="62" d="100"/>
        </p:scale>
        <p:origin x="2299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1AFA60D-1107-43F1-9C19-0E54314700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54E7A7-0636-43E3-9644-88BC3A1ECB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5C64-84FA-4397-9F15-B8EFAD728C9A}" type="datetimeFigureOut">
              <a:rPr lang="nl-BE" smtClean="0"/>
              <a:t>18/01/2023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FDF2C5D-7E31-4265-BE75-4B05B26CF2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1CAB660-587C-4B77-A60E-04FDC2D03EB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56FC6-7783-49A4-882A-75CEA66B7B90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7203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02753-A4CE-462A-8F17-9039B686C85C}" type="datetimeFigureOut">
              <a:rPr lang="nl-BE" smtClean="0"/>
              <a:t>18/01/2023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C093-E33E-4B54-8DF9-8D56486FC8F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782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C3E4781-3AA5-4CC5-87E8-33A9927C7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E94E272F-B75A-4E57-8F7F-74B34515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6DA695A-B4EF-48F4-A0D9-4E3BC763675E}" type="datetime1">
              <a:rPr lang="nl-BE" smtClean="0"/>
              <a:t>18/01/2023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824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CE540E57-272D-46B0-ADFC-B229EEF9C0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899999"/>
            <a:ext cx="53760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0D136262-989C-4C17-9988-A70C35B09F1C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FD05A45D-64E7-4C33-9B8C-37BD4C6A22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899999"/>
            <a:ext cx="5377200" cy="5436827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213E099-D4E4-4CD2-B405-F4A7978F9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214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(vergelijkin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jdelijke aanduiding voor tekst 3">
            <a:extLst>
              <a:ext uri="{FF2B5EF4-FFF2-40B4-BE49-F238E27FC236}">
                <a16:creationId xmlns:a16="http://schemas.microsoft.com/office/drawing/2014/main" id="{49F1C515-C386-44BE-893E-23E9404AD3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548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018400" cy="5436827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61AEDFD-2F02-402C-B7F2-DE4BC5EDC583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A76050-E5C0-4DAE-9BA3-37671900D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3" name="Tijdelijke aanduiding voor tekst 17">
            <a:extLst>
              <a:ext uri="{FF2B5EF4-FFF2-40B4-BE49-F238E27FC236}">
                <a16:creationId xmlns:a16="http://schemas.microsoft.com/office/drawing/2014/main" id="{DCA98BDB-F2F0-47B0-9638-3893E0C3232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360000" tIns="0" rIns="360000" bIns="0" anchor="t" anchorCtr="0">
            <a:spAutoFit/>
          </a:bodyPr>
          <a:lstStyle>
            <a:lvl1pPr algn="l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325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507343"/>
            <a:ext cx="10752000" cy="5829470"/>
          </a:xfrm>
          <a:solidFill>
            <a:schemeClr val="bg1">
              <a:lumMod val="95000"/>
            </a:schemeClr>
          </a:solidFill>
        </p:spPr>
        <p:txBody>
          <a:bodyPr lIns="720000" tIns="720000" rIns="720000" bIns="720000"/>
          <a:lstStyle>
            <a:lvl1pPr marL="0" indent="0">
              <a:buSzPct val="100000"/>
              <a:buFontTx/>
              <a:buNone/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13C2E690-E3B7-4439-BC6F-E39A4EC867B4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519902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5558400" cy="5436829"/>
          </a:xfrm>
          <a:solidFill>
            <a:schemeClr val="bg1">
              <a:lumMod val="95000"/>
            </a:schemeClr>
          </a:solidFill>
        </p:spPr>
        <p:txBody>
          <a:bodyPr lIns="360000" tIns="900000" rIns="54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0DA90381-66B7-4976-AD2C-063F40011140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6" name="Tijdelijke aanduiding voor afbeelding 4">
            <a:extLst>
              <a:ext uri="{FF2B5EF4-FFF2-40B4-BE49-F238E27FC236}">
                <a16:creationId xmlns:a16="http://schemas.microsoft.com/office/drawing/2014/main" id="{8A35AAD3-058F-4826-AB46-14FE5593EB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38400" y="899997"/>
            <a:ext cx="4834799" cy="543682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5C99B6F0-515C-4E82-BE72-3BB6E4B0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99" y="594000"/>
            <a:ext cx="5558399" cy="391389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32975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Foto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3">
            <a:extLst>
              <a:ext uri="{FF2B5EF4-FFF2-40B4-BE49-F238E27FC236}">
                <a16:creationId xmlns:a16="http://schemas.microsoft.com/office/drawing/2014/main" id="{68AD295F-0EA8-487A-BC52-5E7E9F766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8400" y="507343"/>
            <a:ext cx="4473600" cy="5829470"/>
          </a:xfrm>
          <a:solidFill>
            <a:schemeClr val="bg1">
              <a:lumMod val="95000"/>
            </a:schemeClr>
          </a:solidFill>
        </p:spPr>
        <p:txBody>
          <a:bodyPr lIns="360000" tIns="900000" rIns="360000" bIns="360000"/>
          <a:lstStyle>
            <a:lvl1pPr marL="0" indent="0">
              <a:defRPr sz="2400">
                <a:solidFill>
                  <a:schemeClr val="bg1"/>
                </a:solidFill>
                <a:highlight>
                  <a:srgbClr val="F04C25"/>
                </a:highlight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22" name="Tijdelijke aanduiding voor datum 21">
            <a:extLst>
              <a:ext uri="{FF2B5EF4-FFF2-40B4-BE49-F238E27FC236}">
                <a16:creationId xmlns:a16="http://schemas.microsoft.com/office/drawing/2014/main" id="{7989F3C4-8754-4E47-A7CD-960A64C9643F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fld id="{D3D77977-E126-42F3-952D-2116EC47774C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3" name="Tijdelijke aanduiding voor voettekst 22">
            <a:extLst>
              <a:ext uri="{FF2B5EF4-FFF2-40B4-BE49-F238E27FC236}">
                <a16:creationId xmlns:a16="http://schemas.microsoft.com/office/drawing/2014/main" id="{CB820195-A001-406B-AED6-7F9DA1069F3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4" name="Tijdelijke aanduiding voor dianummer 23">
            <a:extLst>
              <a:ext uri="{FF2B5EF4-FFF2-40B4-BE49-F238E27FC236}">
                <a16:creationId xmlns:a16="http://schemas.microsoft.com/office/drawing/2014/main" id="{E96D365C-8F94-4688-8031-2C0D191C58A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52425314-5DA9-4203-BA49-4881B378C3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2"/>
            <a:ext cx="5918400" cy="5829471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</p:spTree>
    <p:extLst>
      <p:ext uri="{BB962C8B-B14F-4D97-AF65-F5344CB8AC3E}">
        <p14:creationId xmlns:p14="http://schemas.microsoft.com/office/powerpoint/2010/main" val="190557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29374930-9895-44D2-B136-29147121C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0000" y="1080000"/>
            <a:ext cx="4680000" cy="984885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1" name="Tijdelijke aanduiding voor dianummer 30">
            <a:extLst>
              <a:ext uri="{FF2B5EF4-FFF2-40B4-BE49-F238E27FC236}">
                <a16:creationId xmlns:a16="http://schemas.microsoft.com/office/drawing/2014/main" id="{230D93FD-2A89-49DC-B490-B52B47BEEE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datum 3">
            <a:extLst>
              <a:ext uri="{FF2B5EF4-FFF2-40B4-BE49-F238E27FC236}">
                <a16:creationId xmlns:a16="http://schemas.microsoft.com/office/drawing/2014/main" id="{F9F0B4F9-1D9B-4907-A7EE-F0140AA6F7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4EFA015F-4536-46ED-B2A4-C8BF78C1F94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8" name="Tijdelijke aanduiding voor voettekst 4">
            <a:extLst>
              <a:ext uri="{FF2B5EF4-FFF2-40B4-BE49-F238E27FC236}">
                <a16:creationId xmlns:a16="http://schemas.microsoft.com/office/drawing/2014/main" id="{5DE7DC23-B179-402E-8C63-C090FED05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4196327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0000" y="899999"/>
            <a:ext cx="10753200" cy="543682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9B57BD74-BC9A-4FF8-B30E-D09C8D8357C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766B763E-6A65-4EAA-A16A-C9326E90DE42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381EC05-8CB9-4E96-8BD7-CF9E7F1A7B7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D762F318-6043-441E-829A-99F0B3B1A3A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41703677-C24B-4F3A-9C3A-F58B131B6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67330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tite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899999"/>
            <a:ext cx="5018400" cy="5436833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C05C482C-E6A5-4A8C-BD69-2CC9730E59B2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D72E71B0-30A1-4856-A6BB-0C7FFAB38A5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0FFCF1AD-5EDC-43D1-AD7A-495F71C9B90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9F1B529F-F95D-4333-AEE7-F025929050B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5DB806C-D844-4D5A-9B27-DEDC009CF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5018400" cy="779188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 algn="ctr">
              <a:defRPr sz="42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tekst 17">
            <a:extLst>
              <a:ext uri="{FF2B5EF4-FFF2-40B4-BE49-F238E27FC236}">
                <a16:creationId xmlns:a16="http://schemas.microsoft.com/office/drawing/2014/main" id="{787E6624-70AC-4E78-9420-ED6EB909C9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94429"/>
            <a:ext cx="5018400" cy="779188"/>
          </a:xfrm>
        </p:spPr>
        <p:txBody>
          <a:bodyPr wrap="square" lIns="540000" tIns="0" rIns="540000" bIns="0" anchor="t" anchorCtr="0">
            <a:spAutoFit/>
          </a:bodyPr>
          <a:lstStyle>
            <a:lvl1pPr algn="ctr">
              <a:lnSpc>
                <a:spcPct val="90000"/>
              </a:lnSpc>
              <a:defRPr sz="4200" baseline="10000">
                <a:solidFill>
                  <a:schemeClr val="bg1">
                    <a:lumMod val="95000"/>
                  </a:schemeClr>
                </a:solidFill>
                <a:highlight>
                  <a:srgbClr val="F04C25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56472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modern) |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afbeelding 4">
            <a:extLst>
              <a:ext uri="{FF2B5EF4-FFF2-40B4-BE49-F238E27FC236}">
                <a16:creationId xmlns:a16="http://schemas.microsoft.com/office/drawing/2014/main" id="{9E06D7AC-5F2D-4324-8726-C6B6C944CB1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200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9" name="Tijdelijke aanduiding voor afbeelding 4">
            <a:extLst>
              <a:ext uri="{FF2B5EF4-FFF2-40B4-BE49-F238E27FC236}">
                <a16:creationId xmlns:a16="http://schemas.microsoft.com/office/drawing/2014/main" id="{684FF161-1946-4DEB-8A00-C244CC55467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454800" y="507343"/>
            <a:ext cx="5018400" cy="5829490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1" name="Tijdelijke aanduiding voor tekst 17">
            <a:extLst>
              <a:ext uri="{FF2B5EF4-FFF2-40B4-BE49-F238E27FC236}">
                <a16:creationId xmlns:a16="http://schemas.microsoft.com/office/drawing/2014/main" id="{90FB4182-FA1E-4B62-836A-FC299AD42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00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B854F65-663B-40A7-9F09-DB3664C1495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4800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6" name="Tijdelijke aanduiding voor datum 5">
            <a:extLst>
              <a:ext uri="{FF2B5EF4-FFF2-40B4-BE49-F238E27FC236}">
                <a16:creationId xmlns:a16="http://schemas.microsoft.com/office/drawing/2014/main" id="{06BD2019-7B01-4801-BBE7-A6394BADEF3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ctr"/>
            <a:fld id="{18BEE1E6-60F5-4858-8828-E34EA1F684F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5CA2246B-348D-40B7-9941-6E7E0C83805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19254FC2-4EB9-4808-890D-B0CB59F04D6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87452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2473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AD63B90-05A8-4014-BD3D-1EC891A529A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5373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datum 19">
            <a:extLst>
              <a:ext uri="{FF2B5EF4-FFF2-40B4-BE49-F238E27FC236}">
                <a16:creationId xmlns:a16="http://schemas.microsoft.com/office/drawing/2014/main" id="{3B20E41C-D9E9-47DB-8EA1-26E7A7FF1C1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5EBF1D35-672B-4E04-90C2-45703D8B890F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1" name="Tijdelijke aanduiding voor voettekst 20">
            <a:extLst>
              <a:ext uri="{FF2B5EF4-FFF2-40B4-BE49-F238E27FC236}">
                <a16:creationId xmlns:a16="http://schemas.microsoft.com/office/drawing/2014/main" id="{552189E3-5991-4783-903E-4643725CC04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2" name="Tijdelijke aanduiding voor dianummer 21">
            <a:extLst>
              <a:ext uri="{FF2B5EF4-FFF2-40B4-BE49-F238E27FC236}">
                <a16:creationId xmlns:a16="http://schemas.microsoft.com/office/drawing/2014/main" id="{FF004BBC-23C4-43A2-8305-42064CC623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F649716A-08AF-4147-826B-8966B31C12C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el 25">
            <a:extLst>
              <a:ext uri="{FF2B5EF4-FFF2-40B4-BE49-F238E27FC236}">
                <a16:creationId xmlns:a16="http://schemas.microsoft.com/office/drawing/2014/main" id="{E3B618DD-31A0-4AA3-B58F-E1328C82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4" name="Tijdelijke aanduiding voor tekst 3">
            <a:extLst>
              <a:ext uri="{FF2B5EF4-FFF2-40B4-BE49-F238E27FC236}">
                <a16:creationId xmlns:a16="http://schemas.microsoft.com/office/drawing/2014/main" id="{C6B1A670-88D1-4030-832F-718475113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5" name="Tijdelijke aanduiding voor tekst 3">
            <a:extLst>
              <a:ext uri="{FF2B5EF4-FFF2-40B4-BE49-F238E27FC236}">
                <a16:creationId xmlns:a16="http://schemas.microsoft.com/office/drawing/2014/main" id="{E280D0B1-5122-4851-899B-CF566EE8C68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843811A1-C116-4B84-A8C6-8C568CC590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05828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7235CD8-22E1-4C70-90A1-F2BA51967F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63692"/>
            <a:ext cx="12191999" cy="5768889"/>
          </a:xfrm>
        </p:spPr>
        <p:txBody>
          <a:bodyPr lIns="1080000" tIns="720000" rIns="1080000" bIns="72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01B867FA-2F83-4E27-B6F8-1F6F54F5D51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675CD05-387C-48C3-B544-C9CC686EBD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45661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) | Hoofding +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450800"/>
            <a:ext cx="7762454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F4680EA1-7501-4090-A742-4CE25417AF0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34C0862B-C3EB-48D7-8BF7-B2892A405E00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B7F1DE8B-CEB2-4355-AEAB-D92ED1E45F0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B4F4E130-24C9-4F73-BB59-8CA41717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5A52B906-308B-4FA5-96BE-27B3AF7EADA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7056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4C134D1C-9AC1-41E0-8BE5-28C6571C3A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7220065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sp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4D8F9AE9-EAA0-4129-915D-648F264F94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6435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800223"/>
            <a:ext cx="10753726" cy="4521634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26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5" name="Tijdelijke aanduiding voor datum 34">
            <a:extLst>
              <a:ext uri="{FF2B5EF4-FFF2-40B4-BE49-F238E27FC236}">
                <a16:creationId xmlns:a16="http://schemas.microsoft.com/office/drawing/2014/main" id="{BDD0CB5E-55F5-41B4-A487-32473036F265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F61F53DA-8E57-4053-9C56-95E92AB1192E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6" name="Tijdelijke aanduiding voor voettekst 35">
            <a:extLst>
              <a:ext uri="{FF2B5EF4-FFF2-40B4-BE49-F238E27FC236}">
                <a16:creationId xmlns:a16="http://schemas.microsoft.com/office/drawing/2014/main" id="{C6C64772-271A-404C-B273-DE0BE1CA5E6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39716FCD-D9F2-46A8-9A83-32E06E2505B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7569720E-F21A-4479-B42C-34F4A4D4D3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el 25">
            <a:extLst>
              <a:ext uri="{FF2B5EF4-FFF2-40B4-BE49-F238E27FC236}">
                <a16:creationId xmlns:a16="http://schemas.microsoft.com/office/drawing/2014/main" id="{D4A48C9A-70AD-4D70-A258-EA9A3E552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1" name="Tijdelijke aanduiding voor tekst 17">
            <a:extLst>
              <a:ext uri="{FF2B5EF4-FFF2-40B4-BE49-F238E27FC236}">
                <a16:creationId xmlns:a16="http://schemas.microsoft.com/office/drawing/2014/main" id="{34F9DE5B-5C4E-448A-A493-C93B980638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4886" y="2318939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4101F96-2C91-404F-B785-5F4ADD9EA7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239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jdelijke aanduiding voor afbeelding 4">
            <a:extLst>
              <a:ext uri="{FF2B5EF4-FFF2-40B4-BE49-F238E27FC236}">
                <a16:creationId xmlns:a16="http://schemas.microsoft.com/office/drawing/2014/main" id="{924A7B73-253E-4CCF-9D50-487F80D447A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afbeelding 4">
            <a:extLst>
              <a:ext uri="{FF2B5EF4-FFF2-40B4-BE49-F238E27FC236}">
                <a16:creationId xmlns:a16="http://schemas.microsoft.com/office/drawing/2014/main" id="{F49CC611-D7EA-4FE6-9564-DCCBEC05FC3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4" name="Tijdelijke aanduiding voor datum 23">
            <a:extLst>
              <a:ext uri="{FF2B5EF4-FFF2-40B4-BE49-F238E27FC236}">
                <a16:creationId xmlns:a16="http://schemas.microsoft.com/office/drawing/2014/main" id="{5AB55764-4161-4FE0-9C1F-BE445AB5AB9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0460E86C-BACC-49E5-92A7-A43B1711D57E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25" name="Tijdelijke aanduiding voor voettekst 24">
            <a:extLst>
              <a:ext uri="{FF2B5EF4-FFF2-40B4-BE49-F238E27FC236}">
                <a16:creationId xmlns:a16="http://schemas.microsoft.com/office/drawing/2014/main" id="{1F5C53F0-929F-4E23-9B6E-352FAD2C568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7" name="Tijdelijke aanduiding voor dianummer 26">
            <a:extLst>
              <a:ext uri="{FF2B5EF4-FFF2-40B4-BE49-F238E27FC236}">
                <a16:creationId xmlns:a16="http://schemas.microsoft.com/office/drawing/2014/main" id="{25D0C58C-8C69-4C3F-9BFC-526A8AAABF3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9313763-75D7-4D3B-B26B-17643E8EE2AC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CF80A134-BC38-4A91-BD84-0D05EC6F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6" name="Tijdelijke aanduiding voor tekst 17">
            <a:extLst>
              <a:ext uri="{FF2B5EF4-FFF2-40B4-BE49-F238E27FC236}">
                <a16:creationId xmlns:a16="http://schemas.microsoft.com/office/drawing/2014/main" id="{0391DFC5-C85C-47CD-A82D-8054C328570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30" name="Tijdelijke aanduiding voor tekst 17">
            <a:extLst>
              <a:ext uri="{FF2B5EF4-FFF2-40B4-BE49-F238E27FC236}">
                <a16:creationId xmlns:a16="http://schemas.microsoft.com/office/drawing/2014/main" id="{DDC6C642-B60A-4191-B424-320E89CF7F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12" name="Tijdelijke aanduiding voor tekst 2">
            <a:extLst>
              <a:ext uri="{FF2B5EF4-FFF2-40B4-BE49-F238E27FC236}">
                <a16:creationId xmlns:a16="http://schemas.microsoft.com/office/drawing/2014/main" id="{DFD1E3D1-4E4B-4899-B2D5-FEC7DF8866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23275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klassiek) | Hoofding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3F15A99C-AC82-4AE3-A19B-3B90C7BA37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9137" y="1056828"/>
            <a:ext cx="10753726" cy="5279999"/>
          </a:xfrm>
          <a:solidFill>
            <a:schemeClr val="accent5">
              <a:lumMod val="20000"/>
              <a:lumOff val="80000"/>
            </a:schemeClr>
          </a:solidFill>
        </p:spPr>
        <p:txBody>
          <a:bodyPr lIns="360000" tIns="1440000" rIns="360000" bIns="360000"/>
          <a:lstStyle>
            <a:lvl1pPr algn="ctr"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afbeelding toe te voegen</a:t>
            </a:r>
          </a:p>
        </p:txBody>
      </p:sp>
      <p:sp>
        <p:nvSpPr>
          <p:cNvPr id="34" name="Tijdelijke aanduiding voor datum 33">
            <a:extLst>
              <a:ext uri="{FF2B5EF4-FFF2-40B4-BE49-F238E27FC236}">
                <a16:creationId xmlns:a16="http://schemas.microsoft.com/office/drawing/2014/main" id="{8934CAFA-9964-4BDD-B9F3-8CCA718B5DA0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ctr"/>
            <a:fld id="{3EA8A4B4-A430-49C8-B378-2502294DDDAB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5" name="Tijdelijke aanduiding voor voettekst 34">
            <a:extLst>
              <a:ext uri="{FF2B5EF4-FFF2-40B4-BE49-F238E27FC236}">
                <a16:creationId xmlns:a16="http://schemas.microsoft.com/office/drawing/2014/main" id="{71F9BDE8-C4C3-4D22-9346-36E19E435B5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8630F9EE-81FB-4BF1-AA92-8B67B17BB74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39" name="Tijdelijke aanduiding voor tekst 17">
            <a:extLst>
              <a:ext uri="{FF2B5EF4-FFF2-40B4-BE49-F238E27FC236}">
                <a16:creationId xmlns:a16="http://schemas.microsoft.com/office/drawing/2014/main" id="{0CFE76EF-823C-4310-A6D8-69A546686D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37849" y="1592444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07D283A5-7AAE-4F23-89E2-2318D3201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28103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25">
            <a:extLst>
              <a:ext uri="{FF2B5EF4-FFF2-40B4-BE49-F238E27FC236}">
                <a16:creationId xmlns:a16="http://schemas.microsoft.com/office/drawing/2014/main" id="{9AA91DA9-9804-475F-BA3E-0FB3043B8E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tekst 17">
            <a:extLst>
              <a:ext uri="{FF2B5EF4-FFF2-40B4-BE49-F238E27FC236}">
                <a16:creationId xmlns:a16="http://schemas.microsoft.com/office/drawing/2014/main" id="{56339E45-EB7B-413E-8ABA-D575D603E5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6549" y="1447199"/>
            <a:ext cx="11519451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>
                <a:latin typeface="Nunito Light" panose="00000400000000000000" pitchFamily="2" charset="0"/>
              </a:defRPr>
            </a:lvl4pPr>
            <a:lvl5pPr>
              <a:defRPr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087AF090-3740-4CA4-A231-F07943B9934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ctr"/>
            <a:fld id="{6DA520C9-AB0B-408B-94CD-08C539B42C52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C43F1501-CF5E-4875-9E59-FB60C4C8AE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5BF15BB3-630E-4554-ADC8-F935C150A4F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DE87B9DF-C578-4E16-877C-3ECCB1F3A8F0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69E2DD68-199D-482B-8BF8-23B14C13D6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7243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klassiek - blauw) | Hoofding +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jdelijke aanduiding voor tekst 3">
            <a:extLst>
              <a:ext uri="{FF2B5EF4-FFF2-40B4-BE49-F238E27FC236}">
                <a16:creationId xmlns:a16="http://schemas.microsoft.com/office/drawing/2014/main" id="{6A0E9395-6F93-4AFF-A0B3-F5C9128F8B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6913" y="1447199"/>
            <a:ext cx="5399087" cy="4885371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9" name="Tijdelijke aanduiding voor tekst 3">
            <a:extLst>
              <a:ext uri="{FF2B5EF4-FFF2-40B4-BE49-F238E27FC236}">
                <a16:creationId xmlns:a16="http://schemas.microsoft.com/office/drawing/2014/main" id="{8A0229DE-F45F-45D0-898B-C166D7D00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6549" y="1447199"/>
            <a:ext cx="5399087" cy="4888800"/>
          </a:xfrm>
          <a:solidFill>
            <a:srgbClr val="DDEFF3"/>
          </a:solidFill>
        </p:spPr>
        <p:txBody>
          <a:bodyPr lIns="396000" tIns="360000" rIns="396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0" name="Tijdelijke aanduiding voor datum 9">
            <a:extLst>
              <a:ext uri="{FF2B5EF4-FFF2-40B4-BE49-F238E27FC236}">
                <a16:creationId xmlns:a16="http://schemas.microsoft.com/office/drawing/2014/main" id="{4F3D778A-333F-4107-B5D9-2A0D209CDC6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8F4ED04C-EE52-40BA-9886-62C5D4B4A875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EABCE165-5141-461E-93C8-5FA050FF1EE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47D7F85A-81D5-48B9-B728-4D9964DA0CB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18504997-AF73-40CA-9130-AA724A2FA857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el 25">
            <a:extLst>
              <a:ext uri="{FF2B5EF4-FFF2-40B4-BE49-F238E27FC236}">
                <a16:creationId xmlns:a16="http://schemas.microsoft.com/office/drawing/2014/main" id="{16236B3E-9B64-431C-B0C8-53DC02FF8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A8E4DD98-00B6-4444-95EE-75861B9098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38406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573168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1391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07542E7-29FB-4CCE-B989-5CB3F6F1F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AE7DD8-F70C-4901-B757-CB8FE3DDD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01910"/>
            <a:ext cx="12192000" cy="2951998"/>
          </a:xfrm>
        </p:spPr>
        <p:txBody>
          <a:bodyPr lIns="2880000" tIns="360000" rIns="2880000" bIns="360000" anchor="ctr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1" name="Tijdelijke aanduiding voor voettekst 30">
            <a:extLst>
              <a:ext uri="{FF2B5EF4-FFF2-40B4-BE49-F238E27FC236}">
                <a16:creationId xmlns:a16="http://schemas.microsoft.com/office/drawing/2014/main" id="{476E3DA5-7A62-4F2C-8D6E-E6090A04C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C73E5831-453F-4BB0-BCB3-A5AFC8EB6856}"/>
              </a:ext>
            </a:extLst>
          </p:cNvPr>
          <p:cNvCxnSpPr>
            <a:cxnSpLocks/>
          </p:cNvCxnSpPr>
          <p:nvPr userDrawn="1"/>
        </p:nvCxnSpPr>
        <p:spPr>
          <a:xfrm>
            <a:off x="5286000" y="5153910"/>
            <a:ext cx="162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36C07781-C431-4C49-BE36-91B3FCD7D74F}"/>
              </a:ext>
            </a:extLst>
          </p:cNvPr>
          <p:cNvCxnSpPr>
            <a:cxnSpLocks/>
          </p:cNvCxnSpPr>
          <p:nvPr userDrawn="1"/>
        </p:nvCxnSpPr>
        <p:spPr>
          <a:xfrm>
            <a:off x="5376000" y="2201910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ianummer 31">
            <a:extLst>
              <a:ext uri="{FF2B5EF4-FFF2-40B4-BE49-F238E27FC236}">
                <a16:creationId xmlns:a16="http://schemas.microsoft.com/office/drawing/2014/main" id="{E92BBF08-2BAC-4713-AB8F-5F26E6F5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sp>
        <p:nvSpPr>
          <p:cNvPr id="10" name="Tijdelijke aanduiding voor datum 29">
            <a:extLst>
              <a:ext uri="{FF2B5EF4-FFF2-40B4-BE49-F238E27FC236}">
                <a16:creationId xmlns:a16="http://schemas.microsoft.com/office/drawing/2014/main" id="{C1DE6602-0E78-4059-8196-00695E24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925CFC-77FF-43AA-9515-9B508B3C3F03}" type="datetime1">
              <a:rPr lang="nl-BE" smtClean="0"/>
              <a:t>18/01/2023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102398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itel + tekst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762456" y="0"/>
            <a:ext cx="4429543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5" name="Tijdelijke aanduiding voor datum 14">
            <a:extLst>
              <a:ext uri="{FF2B5EF4-FFF2-40B4-BE49-F238E27FC236}">
                <a16:creationId xmlns:a16="http://schemas.microsoft.com/office/drawing/2014/main" id="{8C08EEA5-3E73-4F35-BAC7-940732663C7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ctr"/>
            <a:fld id="{C13284D6-52A0-470D-AB79-365D3C61C6D0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6" name="Tijdelijke aanduiding voor voettekst 15">
            <a:extLst>
              <a:ext uri="{FF2B5EF4-FFF2-40B4-BE49-F238E27FC236}">
                <a16:creationId xmlns:a16="http://schemas.microsoft.com/office/drawing/2014/main" id="{BDD3C9A1-F59D-49E6-A2A1-E35B49077CA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7" name="Tijdelijke aanduiding voor dianummer 16">
            <a:extLst>
              <a:ext uri="{FF2B5EF4-FFF2-40B4-BE49-F238E27FC236}">
                <a16:creationId xmlns:a16="http://schemas.microsoft.com/office/drawing/2014/main" id="{AF828096-8447-4DC8-A39B-A4849112AF6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9" name="Titel 25">
            <a:extLst>
              <a:ext uri="{FF2B5EF4-FFF2-40B4-BE49-F238E27FC236}">
                <a16:creationId xmlns:a16="http://schemas.microsoft.com/office/drawing/2014/main" id="{DDF65D91-90FE-402E-BC1D-B80BE9AF6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E76EE5DF-6576-4362-A09B-98553810FA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0" y="1450800"/>
            <a:ext cx="7762455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752293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foto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5CFBFA-9836-4A82-B618-6F3CB208A9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7997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39" name="Tijdelijke aanduiding voor dianummer 38">
            <a:extLst>
              <a:ext uri="{FF2B5EF4-FFF2-40B4-BE49-F238E27FC236}">
                <a16:creationId xmlns:a16="http://schemas.microsoft.com/office/drawing/2014/main" id="{10D869F1-F8DE-472B-B99C-406CCA53421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BC24E3A1-B1C3-4788-BFEF-508FFC366B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40" name="Tijdelijke aanduiding voor tekst 17">
            <a:extLst>
              <a:ext uri="{FF2B5EF4-FFF2-40B4-BE49-F238E27FC236}">
                <a16:creationId xmlns:a16="http://schemas.microsoft.com/office/drawing/2014/main" id="{7A9AF19C-2BA1-406E-AC3A-E5EFC33FA1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349" y="2156911"/>
            <a:ext cx="4680000" cy="779701"/>
          </a:xfr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3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4922FF2F-5F0A-4F40-B7E6-03240A204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996ED2FD-C527-4D77-AC31-B88D6866F2A6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9" name="Tijdelijke aanduiding voor voettekst 4">
            <a:extLst>
              <a:ext uri="{FF2B5EF4-FFF2-40B4-BE49-F238E27FC236}">
                <a16:creationId xmlns:a16="http://schemas.microsoft.com/office/drawing/2014/main" id="{AFF3E56A-D245-40C6-9BAF-34762A980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</p:spTree>
    <p:extLst>
      <p:ext uri="{BB962C8B-B14F-4D97-AF65-F5344CB8AC3E}">
        <p14:creationId xmlns:p14="http://schemas.microsoft.com/office/powerpoint/2010/main" val="24002756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SLIDE (basic) | Titel + 2 foto's +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datum 16">
            <a:extLst>
              <a:ext uri="{FF2B5EF4-FFF2-40B4-BE49-F238E27FC236}">
                <a16:creationId xmlns:a16="http://schemas.microsoft.com/office/drawing/2014/main" id="{B13D744B-E4C0-450B-8805-6C6DA232E32E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pPr algn="ctr"/>
            <a:fld id="{6FDEF914-07D5-460E-8890-18A88BCA8170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8" name="Tijdelijke aanduiding voor voettekst 17">
            <a:extLst>
              <a:ext uri="{FF2B5EF4-FFF2-40B4-BE49-F238E27FC236}">
                <a16:creationId xmlns:a16="http://schemas.microsoft.com/office/drawing/2014/main" id="{BCA4FD16-AF8B-482C-8E29-9988900A523A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9" name="Tijdelijke aanduiding voor dianummer 18">
            <a:extLst>
              <a:ext uri="{FF2B5EF4-FFF2-40B4-BE49-F238E27FC236}">
                <a16:creationId xmlns:a16="http://schemas.microsoft.com/office/drawing/2014/main" id="{4EB0D7F2-9142-419F-A9A3-E17A69C39FD5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13" name="Titel 25">
            <a:extLst>
              <a:ext uri="{FF2B5EF4-FFF2-40B4-BE49-F238E27FC236}">
                <a16:creationId xmlns:a16="http://schemas.microsoft.com/office/drawing/2014/main" id="{B7302737-4818-4D8A-88D3-DC6256533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21" name="Tijdelijke aanduiding voor afbeelding 4">
            <a:extLst>
              <a:ext uri="{FF2B5EF4-FFF2-40B4-BE49-F238E27FC236}">
                <a16:creationId xmlns:a16="http://schemas.microsoft.com/office/drawing/2014/main" id="{A8464103-0ACE-4DD9-8494-4847109D0E9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454463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2" name="Tijdelijke aanduiding voor afbeelding 4">
            <a:extLst>
              <a:ext uri="{FF2B5EF4-FFF2-40B4-BE49-F238E27FC236}">
                <a16:creationId xmlns:a16="http://schemas.microsoft.com/office/drawing/2014/main" id="{05440C86-1203-4D56-84A9-E4466679CF6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729937" y="1794943"/>
            <a:ext cx="5018400" cy="4541889"/>
          </a:xfrm>
          <a:solidFill>
            <a:schemeClr val="accent5">
              <a:lumMod val="20000"/>
              <a:lumOff val="80000"/>
            </a:schemeClr>
          </a:solidFill>
          <a:ln w="127000">
            <a:noFill/>
          </a:ln>
        </p:spPr>
        <p:txBody>
          <a:bodyPr lIns="0" tIns="0" rIns="0" bIns="1800000" anchor="ctr" anchorCtr="0"/>
          <a:lstStyle>
            <a:lvl1pPr algn="ctr"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nl-BE" dirty="0"/>
              <a:t>Klik (op pictogram) 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3" name="Tijdelijke aanduiding voor tekst 17">
            <a:extLst>
              <a:ext uri="{FF2B5EF4-FFF2-40B4-BE49-F238E27FC236}">
                <a16:creationId xmlns:a16="http://schemas.microsoft.com/office/drawing/2014/main" id="{FFE4C75F-8FC3-41A6-9235-95F429DA93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937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  <p:sp>
        <p:nvSpPr>
          <p:cNvPr id="24" name="Tijdelijke aanduiding voor tekst 17">
            <a:extLst>
              <a:ext uri="{FF2B5EF4-FFF2-40B4-BE49-F238E27FC236}">
                <a16:creationId xmlns:a16="http://schemas.microsoft.com/office/drawing/2014/main" id="{EF72FD9B-2BB3-4CA9-AD97-FDF62A4293E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54463" y="5374575"/>
            <a:ext cx="5018400" cy="620042"/>
          </a:xfrm>
        </p:spPr>
        <p:txBody>
          <a:bodyPr wrap="square" lIns="540000" tIns="0" rIns="540000" bIns="0" anchor="b" anchorCtr="0">
            <a:spAutoFit/>
          </a:bodyPr>
          <a:lstStyle>
            <a:lvl1pPr algn="ctr">
              <a:lnSpc>
                <a:spcPct val="110000"/>
              </a:lnSpc>
              <a:defRPr sz="2800" b="0" baseline="10000">
                <a:solidFill>
                  <a:srgbClr val="F04C25"/>
                </a:solidFill>
                <a:highlight>
                  <a:srgbClr val="F8F8F8"/>
                </a:highlight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pPr lvl="0"/>
            <a:r>
              <a:rPr lang="nl-NL" dirty="0"/>
              <a:t>Klik om bijschrift toe te</a:t>
            </a:r>
            <a:br>
              <a:rPr lang="nl-NL" dirty="0"/>
            </a:br>
            <a:r>
              <a:rPr lang="nl-NL" dirty="0"/>
              <a:t>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37668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basic) |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12191999" cy="6336834"/>
          </a:xfrm>
        </p:spPr>
        <p:txBody>
          <a:bodyPr lIns="1080000" tIns="1080000" rIns="1080000" bIns="108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A07DF8DE-7E30-4126-8FBE-0D5C26FC862C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38844525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F00B00FD-F7AD-44CE-8EC6-6606172B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E9E6E4F-1B9D-4FE4-817C-196E3E915A9D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CCC5D764-B091-491C-AE67-81AE9255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42352F86-3D45-4665-9BE3-002631CF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844792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(logo TM - ENG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 userDrawn="1"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08EBA27-62D4-4E04-8887-AF19500483C6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A5E6A275-309F-4BC9-903A-F81D742F40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052" y="450000"/>
            <a:ext cx="3029896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5261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0887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69574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+ onder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B39147E-0CD8-49E2-8FF0-0E6579FBCA6F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5352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 (modern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D258B1A-3DA0-4129-87C8-BB944FC312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899999"/>
            <a:ext cx="10753200" cy="5436833"/>
          </a:xfrm>
          <a:solidFill>
            <a:schemeClr val="bg1">
              <a:lumMod val="95000"/>
            </a:schemeClr>
          </a:solidFill>
        </p:spPr>
        <p:txBody>
          <a:bodyPr lIns="540000" tIns="1080000" rIns="540000" bIns="540000" anchor="t" anchorCtr="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12" name="Tijdelijke aanduiding voor datum 11">
            <a:extLst>
              <a:ext uri="{FF2B5EF4-FFF2-40B4-BE49-F238E27FC236}">
                <a16:creationId xmlns:a16="http://schemas.microsoft.com/office/drawing/2014/main" id="{1DBB631F-8BAA-4B79-909C-DA7004EE512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ctr"/>
            <a:fld id="{BD124D26-6847-4B58-9E48-47DD243D1C33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13" name="Tijdelijke aanduiding voor voettekst 12">
            <a:extLst>
              <a:ext uri="{FF2B5EF4-FFF2-40B4-BE49-F238E27FC236}">
                <a16:creationId xmlns:a16="http://schemas.microsoft.com/office/drawing/2014/main" id="{38191E7D-D53A-4C99-A032-21A039B997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A0E33986-99E9-4456-975D-E42DCBB0A9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7892D4-1A0A-483F-BB20-AF913FC3C4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800" y="594000"/>
            <a:ext cx="7560000" cy="447302"/>
          </a:xfrm>
          <a:noFill/>
        </p:spPr>
        <p:txBody>
          <a:bodyPr wrap="square" lIns="360000" tIns="0" rIns="360000" bIns="0" anchor="t" anchorCtr="0">
            <a:spAutoFit/>
          </a:bodyPr>
          <a:lstStyle>
            <a:lvl1pPr>
              <a:defRPr sz="4800" baseline="10000">
                <a:solidFill>
                  <a:schemeClr val="bg1"/>
                </a:solidFill>
                <a:highlight>
                  <a:srgbClr val="F04C25"/>
                </a:highlight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931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BC6E4B0-3779-482B-B7B2-26FD28EDA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720000" tIns="45720" rIns="72000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0247AF-425B-4C8D-B176-94A6D872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825625"/>
            <a:ext cx="12191999" cy="3769632"/>
          </a:xfrm>
          <a:prstGeom prst="rect">
            <a:avLst/>
          </a:prstGeom>
        </p:spPr>
        <p:txBody>
          <a:bodyPr vert="horz" lIns="720000" tIns="45720" rIns="72000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217886-ACB3-4AAD-A73F-2232DD2F4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509899"/>
            <a:ext cx="977465" cy="164370"/>
          </a:xfrm>
          <a:prstGeom prst="rect">
            <a:avLst/>
          </a:prstGeom>
          <a:noFill/>
        </p:spPr>
        <p:txBody>
          <a:bodyPr vert="horz" wrap="none" lIns="180000" tIns="18000" rIns="180000" bIns="0" rtlCol="0" anchor="ctr" anchorCtr="0">
            <a:noAutofit/>
          </a:bodyPr>
          <a:lstStyle>
            <a:lvl1pPr algn="ctr">
              <a:defRPr sz="950" spc="50" baseline="0">
                <a:solidFill>
                  <a:srgbClr val="969696"/>
                </a:solidFill>
                <a:latin typeface="+mj-lt"/>
              </a:defRPr>
            </a:lvl1pPr>
          </a:lstStyle>
          <a:p>
            <a:pPr algn="ctr"/>
            <a:fld id="{6C2697F7-40D9-488F-BC97-4EE1041ABC82}" type="datetime1">
              <a:rPr lang="nl-BE" smtClean="0"/>
              <a:t>18/01/2023</a:t>
            </a:fld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7686B-E27C-4FC9-B284-1185D433D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96000" y="6475084"/>
            <a:ext cx="3600000" cy="234000"/>
          </a:xfrm>
          <a:prstGeom prst="rect">
            <a:avLst/>
          </a:prstGeom>
          <a:noFill/>
        </p:spPr>
        <p:txBody>
          <a:bodyPr vert="horz" wrap="none" lIns="108000" tIns="18000" rIns="108000" bIns="0" rtlCol="0" anchor="ctr" anchorCtr="0">
            <a:normAutofit/>
          </a:bodyPr>
          <a:lstStyle>
            <a:lvl1pPr algn="ctr">
              <a:defRPr sz="950" cap="all" spc="10" baseline="0">
                <a:solidFill>
                  <a:srgbClr val="969696"/>
                </a:solidFill>
                <a:latin typeface="+mj-lt"/>
              </a:defRPr>
            </a:lvl1pPr>
          </a:lstStyle>
          <a:p>
            <a:r>
              <a:rPr lang="en-US" dirty="0" err="1"/>
              <a:t>Voettekst</a:t>
            </a:r>
            <a:endParaRPr lang="nl-BE" sz="950" dirty="0"/>
          </a:p>
        </p:txBody>
      </p:sp>
      <p:sp>
        <p:nvSpPr>
          <p:cNvPr id="11" name="Tijdelijke aanduiding voor dianummer 5">
            <a:extLst>
              <a:ext uri="{FF2B5EF4-FFF2-40B4-BE49-F238E27FC236}">
                <a16:creationId xmlns:a16="http://schemas.microsoft.com/office/drawing/2014/main" id="{23B437C9-873E-486F-B7A9-1823BA0327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rgbClr val="009CAB"/>
          </a:solidFill>
          <a:ln w="22860">
            <a:noFill/>
          </a:ln>
        </p:spPr>
        <p:txBody>
          <a:bodyPr wrap="none" lIns="0" tIns="0" rIns="0" bIns="108000" anchor="b" anchorCtr="0">
            <a:noAutofit/>
          </a:bodyPr>
          <a:lstStyle>
            <a:lvl1pPr algn="ctr">
              <a:defRPr sz="1200" spc="20" baseline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fld id="{763F2D79-C75E-42E1-AD06-AE3EAB2BE1D7}" type="slidenum">
              <a:rPr lang="nl-BE" smtClean="0"/>
              <a:pPr/>
              <a:t>‹nr.›</a:t>
            </a:fld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1375580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703" r:id="rId3"/>
    <p:sldLayoutId id="2147483704" r:id="rId4"/>
    <p:sldLayoutId id="2147483649" r:id="rId5"/>
    <p:sldLayoutId id="2147483713" r:id="rId6"/>
    <p:sldLayoutId id="2147483701" r:id="rId7"/>
    <p:sldLayoutId id="2147483702" r:id="rId8"/>
    <p:sldLayoutId id="2147483698" r:id="rId9"/>
    <p:sldLayoutId id="2147483706" r:id="rId10"/>
    <p:sldLayoutId id="2147483699" r:id="rId11"/>
    <p:sldLayoutId id="2147483707" r:id="rId12"/>
    <p:sldLayoutId id="2147483695" r:id="rId13"/>
    <p:sldLayoutId id="2147483700" r:id="rId14"/>
    <p:sldLayoutId id="2147483692" r:id="rId15"/>
    <p:sldLayoutId id="2147483684" r:id="rId16"/>
    <p:sldLayoutId id="2147483697" r:id="rId17"/>
    <p:sldLayoutId id="2147483696" r:id="rId18"/>
    <p:sldLayoutId id="2147483690" r:id="rId19"/>
    <p:sldLayoutId id="2147483691" r:id="rId20"/>
    <p:sldLayoutId id="2147483708" r:id="rId21"/>
    <p:sldLayoutId id="2147483677" r:id="rId22"/>
    <p:sldLayoutId id="2147483660" r:id="rId23"/>
    <p:sldLayoutId id="2147483675" r:id="rId24"/>
    <p:sldLayoutId id="2147483711" r:id="rId25"/>
    <p:sldLayoutId id="2147483712" r:id="rId26"/>
    <p:sldLayoutId id="2147483714" r:id="rId27"/>
    <p:sldLayoutId id="2147483674" r:id="rId28"/>
    <p:sldLayoutId id="2147483705" r:id="rId29"/>
    <p:sldLayoutId id="2147483685" r:id="rId30"/>
    <p:sldLayoutId id="2147483686" r:id="rId31"/>
    <p:sldLayoutId id="2147483676" r:id="rId32"/>
    <p:sldLayoutId id="2147483709" r:id="rId33"/>
    <p:sldLayoutId id="2147483655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3C3C3C"/>
          </a:solidFill>
          <a:latin typeface="Poppins ExtraLight" panose="00000300000000000000" pitchFamily="2" charset="0"/>
          <a:ea typeface="+mj-ea"/>
          <a:cs typeface="Poppins ExtraLight" panose="00000300000000000000" pitchFamily="2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rgbClr val="F04C25"/>
        </a:buClr>
        <a:buSzPct val="75000"/>
        <a:buFont typeface="Wingdings" panose="05000000000000000000" pitchFamily="2" charset="2"/>
        <a:buNone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5000"/>
        <a:buFont typeface="Wingdings" panose="05000000000000000000" pitchFamily="2" charset="2"/>
        <a:buChar char="æ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F04C25"/>
        </a:buClr>
        <a:buSzPct val="70000"/>
        <a:buFont typeface="Wingdings" panose="05000000000000000000" pitchFamily="2" charset="2"/>
        <a:buChar char=""/>
        <a:defRPr sz="2800" kern="1200">
          <a:solidFill>
            <a:srgbClr val="3C3C3C"/>
          </a:solidFill>
          <a:latin typeface="Nunito ExtraLight" panose="00000300000000000000" pitchFamily="2" charset="0"/>
          <a:ea typeface="+mn-ea"/>
          <a:cs typeface="+mn-cs"/>
        </a:defRPr>
      </a:lvl3pPr>
      <a:lvl4pPr marL="1044000" indent="-324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rgbClr val="3C3C3C"/>
        </a:buClr>
        <a:buFont typeface="Nunito" panose="00000500000000000000" pitchFamily="2" charset="0"/>
        <a:buChar char="‐"/>
        <a:defRPr sz="2100" i="0" u="none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4pPr>
      <a:lvl5pPr marL="1224000" indent="-180000" algn="l" defTabSz="914400" rtl="0" eaLnBrk="1" latinLnBrk="0" hangingPunct="1">
        <a:lnSpc>
          <a:spcPct val="90000"/>
        </a:lnSpc>
        <a:spcBef>
          <a:spcPts val="300"/>
        </a:spcBef>
        <a:spcAft>
          <a:spcPts val="100"/>
        </a:spcAft>
        <a:buClr>
          <a:srgbClr val="3C3C3C"/>
        </a:buClr>
        <a:buSzPct val="120000"/>
        <a:buFont typeface="Nunito" panose="00000500000000000000" pitchFamily="2" charset="0"/>
        <a:buChar char="›"/>
        <a:defRPr sz="1700" kern="1200">
          <a:solidFill>
            <a:srgbClr val="3C3C3C"/>
          </a:solidFill>
          <a:latin typeface="Nunito Light" panose="000004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html/html_filepaths.asp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RobbOwen.synthwave-vscode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marketplace.visualstudio.com/items?itemName=PKief.material-icon-the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mmet.io/cheat-sheet/" TargetMode="External"/><Relationship Id="rId2" Type="http://schemas.openxmlformats.org/officeDocument/2006/relationships/hyperlink" Target="https://code.visualstudio.com/docs/editor/emmet#_using-tab-for-emmet-expansions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arketplace.visualstudio.com/items?itemName=ritwickdey.LiveServer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rketplace.visualstudio.com/items?itemName=esbenp.prettier-vscode" TargetMode="Externa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rketplace.visualstudio.com/items?itemName=formulahendry.auto-rename-tag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hyperlink" Target="https://marketplace.visualstudio.com/items?itemName=CelianRiboulet.webvalidator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omasmore.be/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body" idx="1"/>
          </p:nvPr>
        </p:nvSpPr>
        <p:spPr/>
        <p:txBody>
          <a:bodyPr vert="horz" wrap="square" lIns="720000" tIns="180000" rIns="720000" bIns="540000" rtlCol="0" anchor="t">
            <a:noAutofit/>
          </a:bodyPr>
          <a:lstStyle/>
          <a:p>
            <a:r>
              <a:rPr lang="nl-BE" b="1"/>
              <a:t>HTML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Statische websites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134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CE0A75-4D36-CCB9-E391-7DD09D706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0A52CC-7A83-42F8-A620-6C430E4E2BF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423B15-0436-4E9C-BD20-E462D143C03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5161E2D-A887-41E0-88D0-F346053D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Elements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7A51FEF-48D4-606C-DB45-050F0965045B}"/>
              </a:ext>
            </a:extLst>
          </p:cNvPr>
          <p:cNvSpPr/>
          <p:nvPr/>
        </p:nvSpPr>
        <p:spPr>
          <a:xfrm>
            <a:off x="7380908" y="3698196"/>
            <a:ext cx="838200" cy="655638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323F1-9CE0-9D3A-9D36-80C4019C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070" y="1957588"/>
            <a:ext cx="3799503" cy="379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41C4E6-5CAE-F6D0-7D87-849967B2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7" y="1957588"/>
            <a:ext cx="7488343" cy="3799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4E7FC4B-25B3-4A66-A8F0-BD5ABCD1E393}"/>
              </a:ext>
            </a:extLst>
          </p:cNvPr>
          <p:cNvCxnSpPr>
            <a:cxnSpLocks/>
          </p:cNvCxnSpPr>
          <p:nvPr/>
        </p:nvCxnSpPr>
        <p:spPr>
          <a:xfrm flipV="1">
            <a:off x="3573887" y="2150616"/>
            <a:ext cx="4579513" cy="1391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B725E8C4-110A-4096-97A4-6F1E83B328B0}"/>
              </a:ext>
            </a:extLst>
          </p:cNvPr>
          <p:cNvCxnSpPr>
            <a:cxnSpLocks/>
          </p:cNvCxnSpPr>
          <p:nvPr/>
        </p:nvCxnSpPr>
        <p:spPr>
          <a:xfrm flipV="1">
            <a:off x="3573887" y="2781910"/>
            <a:ext cx="4436772" cy="1429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Rechte verbindingslijn met pijl 18">
            <a:extLst>
              <a:ext uri="{FF2B5EF4-FFF2-40B4-BE49-F238E27FC236}">
                <a16:creationId xmlns:a16="http://schemas.microsoft.com/office/drawing/2014/main" id="{1841A381-8BDD-4ECA-81E9-F0AAE789AAA0}"/>
              </a:ext>
            </a:extLst>
          </p:cNvPr>
          <p:cNvCxnSpPr>
            <a:cxnSpLocks/>
          </p:cNvCxnSpPr>
          <p:nvPr/>
        </p:nvCxnSpPr>
        <p:spPr>
          <a:xfrm flipV="1">
            <a:off x="3670479" y="3084490"/>
            <a:ext cx="4340180" cy="1320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met pijl 18">
            <a:extLst>
              <a:ext uri="{FF2B5EF4-FFF2-40B4-BE49-F238E27FC236}">
                <a16:creationId xmlns:a16="http://schemas.microsoft.com/office/drawing/2014/main" id="{457CA6C6-C1E8-60EC-A0CB-5502FDD7E0B1}"/>
              </a:ext>
            </a:extLst>
          </p:cNvPr>
          <p:cNvCxnSpPr>
            <a:cxnSpLocks/>
          </p:cNvCxnSpPr>
          <p:nvPr/>
        </p:nvCxnSpPr>
        <p:spPr>
          <a:xfrm flipV="1">
            <a:off x="6815371" y="4578331"/>
            <a:ext cx="1195288" cy="21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33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678911-A7CE-D5FF-D040-E64C05C9D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Attributes contain additional pieces of information. Attributes take the form of an opening tag and additional info is placed inside.</a:t>
            </a:r>
          </a:p>
          <a:p>
            <a:endParaRPr lang="en-US" dirty="0"/>
          </a:p>
          <a:p>
            <a:pPr marL="0" indent="0">
              <a:buNone/>
            </a:pPr>
            <a:r>
              <a:rPr lang="nl-NL" b="1" dirty="0"/>
              <a:t>Attribuut </a:t>
            </a:r>
            <a:endParaRPr lang="nl-NL" sz="1600" b="1" dirty="0"/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b="1" dirty="0">
                <a:solidFill>
                  <a:srgbClr val="00A0AE"/>
                </a:solidFill>
              </a:rPr>
              <a:t>&lt;img </a:t>
            </a:r>
            <a:r>
              <a:rPr lang="nl-NL" b="1" dirty="0">
                <a:solidFill>
                  <a:srgbClr val="EC4B2F"/>
                </a:solidFill>
              </a:rPr>
              <a:t>src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foto1.jpg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alt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Logo van Thomas More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src =&gt; source</a:t>
            </a:r>
          </a:p>
          <a:p>
            <a:pPr lvl="2">
              <a:buFont typeface="Nunito Light" pitchFamily="2" charset="0"/>
              <a:buChar char="×"/>
            </a:pPr>
            <a:r>
              <a:rPr lang="nl-NL" dirty="0"/>
              <a:t>alt =&gt; alternative text</a:t>
            </a:r>
            <a:endParaRPr lang="nl-NL" dirty="0">
              <a:solidFill>
                <a:srgbClr val="00A0AE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nl-NL" b="1" dirty="0">
                <a:solidFill>
                  <a:srgbClr val="00A0AE"/>
                </a:solidFill>
              </a:rPr>
              <a:t>&lt;p </a:t>
            </a:r>
            <a:r>
              <a:rPr lang="nl-NL" b="1" dirty="0">
                <a:solidFill>
                  <a:srgbClr val="F04C25"/>
                </a:solidFill>
              </a:rPr>
              <a:t>id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voornaam</a:t>
            </a:r>
            <a:r>
              <a:rPr lang="nl-NL" dirty="0">
                <a:solidFill>
                  <a:srgbClr val="00A0AE"/>
                </a:solidFill>
              </a:rPr>
              <a:t>” </a:t>
            </a:r>
            <a:r>
              <a:rPr lang="nl-NL" b="1" dirty="0">
                <a:solidFill>
                  <a:srgbClr val="F04C25"/>
                </a:solidFill>
              </a:rPr>
              <a:t>class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bold underline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&gt;&lt;/p&gt;</a:t>
            </a:r>
          </a:p>
          <a:p>
            <a:pPr lvl="1">
              <a:buFont typeface="Nunito Light" pitchFamily="2" charset="0"/>
              <a:buChar char="×"/>
            </a:pPr>
            <a:endParaRPr lang="nl-NL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175076-0AC1-D224-B239-9DBF689FF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664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B01202F-0FED-405D-A9A5-D557109ADC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nl-BE" dirty="0"/>
              <a:t>Belangrijkste attribuut is </a:t>
            </a:r>
            <a:r>
              <a:rPr lang="nl-BE" b="1" dirty="0">
                <a:solidFill>
                  <a:srgbClr val="F04C25"/>
                </a:solidFill>
              </a:rPr>
              <a:t>href</a:t>
            </a:r>
            <a:r>
              <a:rPr lang="nl-BE" dirty="0"/>
              <a:t>, definieert de bestemming</a:t>
            </a:r>
          </a:p>
          <a:p>
            <a:pPr lvl="1"/>
            <a:r>
              <a:rPr lang="nl-BE" dirty="0"/>
              <a:t>Als je er op klikt wordt je </a:t>
            </a:r>
            <a:r>
              <a:rPr lang="nl-BE" b="1" dirty="0">
                <a:solidFill>
                  <a:srgbClr val="F04C25"/>
                </a:solidFill>
              </a:rPr>
              <a:t>doorverwezen</a:t>
            </a:r>
            <a:r>
              <a:rPr lang="nl-BE" dirty="0"/>
              <a:t> naar een ander document/bestand</a:t>
            </a:r>
          </a:p>
          <a:p>
            <a:pPr lvl="1"/>
            <a:r>
              <a:rPr lang="nl-BE" dirty="0"/>
              <a:t>Een </a:t>
            </a:r>
            <a:r>
              <a:rPr lang="nl-BE" b="1" dirty="0">
                <a:solidFill>
                  <a:srgbClr val="F04C25"/>
                </a:solidFill>
              </a:rPr>
              <a:t>hyperlink</a:t>
            </a:r>
            <a:r>
              <a:rPr lang="nl-BE" dirty="0"/>
              <a:t> hoeft geen tekst te zijn, maar kan ook een afbeelding of document zijn</a:t>
            </a:r>
          </a:p>
          <a:p>
            <a:pPr lvl="1"/>
            <a:r>
              <a:rPr lang="nl-BE" dirty="0"/>
              <a:t>Syntax</a:t>
            </a:r>
            <a:endParaRPr lang="en-US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355600" lvl="1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         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b="0" i="1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 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tekst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EF2189D-210B-435D-BC76-9627E7BF00A7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4BB185-005E-4EED-9811-6E465BFAE00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12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A60B37-0EDC-42FD-A408-664D6744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Hyperlink</a:t>
            </a:r>
          </a:p>
        </p:txBody>
      </p:sp>
    </p:spTree>
    <p:extLst>
      <p:ext uri="{BB962C8B-B14F-4D97-AF65-F5344CB8AC3E}">
        <p14:creationId xmlns:p14="http://schemas.microsoft.com/office/powerpoint/2010/main" val="383575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4798128-7772-491E-983E-3DDF106933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Het </a:t>
            </a:r>
            <a:r>
              <a:rPr lang="en-US" b="1" dirty="0" err="1">
                <a:solidFill>
                  <a:srgbClr val="EC4B2F"/>
                </a:solidFill>
              </a:rPr>
              <a:t>href</a:t>
            </a:r>
            <a:r>
              <a:rPr lang="en-US" dirty="0"/>
              <a:t> </a:t>
            </a:r>
            <a:r>
              <a:rPr lang="en-US" dirty="0" err="1"/>
              <a:t>attribuut</a:t>
            </a:r>
            <a:r>
              <a:rPr lang="en-US" dirty="0"/>
              <a:t> (hyperlink </a:t>
            </a:r>
            <a:r>
              <a:rPr lang="en-US" dirty="0" err="1"/>
              <a:t>referentie</a:t>
            </a:r>
            <a:r>
              <a:rPr lang="en-US" dirty="0"/>
              <a:t>)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de link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verwijzen</a:t>
            </a:r>
            <a:endParaRPr lang="en-US" dirty="0"/>
          </a:p>
          <a:p>
            <a:pPr algn="ctr"/>
            <a:br>
              <a:rPr lang="en-US" dirty="0"/>
            </a:br>
            <a:r>
              <a:rPr lang="en-US" sz="25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5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5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5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5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500" b="0" i="1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25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en-US" sz="25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 </a:t>
            </a:r>
            <a:r>
              <a:rPr lang="en-US" sz="25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tekst</a:t>
            </a:r>
            <a:r>
              <a:rPr lang="en-US" sz="25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5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5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b="0" i="0" dirty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Link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b="1" dirty="0">
                <a:solidFill>
                  <a:srgbClr val="EC4B2F"/>
                </a:solidFill>
              </a:rPr>
              <a:t>website</a:t>
            </a:r>
            <a:r>
              <a:rPr lang="en-US" dirty="0"/>
              <a:t> van Thomas More</a:t>
            </a:r>
          </a:p>
          <a:p>
            <a:pPr algn="ctr"/>
            <a:br>
              <a:rPr lang="en-US" dirty="0"/>
            </a:b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="https://www.thomasmore.be"&gt;</a:t>
            </a:r>
            <a:r>
              <a:rPr lang="nl-BE" dirty="0">
                <a:latin typeface="Consolas" panose="020B0609020204030204" pitchFamily="49" charset="0"/>
              </a:rPr>
              <a:t>Bezoek ThomasMore.be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355600" lvl="1" indent="0">
              <a:buNone/>
            </a:pPr>
            <a:endParaRPr lang="en-US" b="0" i="0" dirty="0">
              <a:effectLst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Link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b="1" dirty="0"/>
              <a:t> </a:t>
            </a:r>
            <a:r>
              <a:rPr lang="en-US" b="1" dirty="0">
                <a:solidFill>
                  <a:srgbClr val="EC4B2F"/>
                </a:solidFill>
              </a:rPr>
              <a:t>HTML-</a:t>
            </a:r>
            <a:r>
              <a:rPr lang="en-US" b="1" dirty="0" err="1">
                <a:solidFill>
                  <a:srgbClr val="EC4B2F"/>
                </a:solidFill>
              </a:rPr>
              <a:t>pagina</a:t>
            </a:r>
            <a:endParaRPr lang="en-US" b="1" dirty="0">
              <a:solidFill>
                <a:srgbClr val="EC4B2F"/>
              </a:solidFill>
            </a:endParaRPr>
          </a:p>
          <a:p>
            <a:pPr algn="ctr"/>
            <a:br>
              <a:rPr lang="en-US" dirty="0">
                <a:solidFill>
                  <a:srgbClr val="EC4B2F"/>
                </a:solidFill>
              </a:rPr>
            </a:b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="contact.html"&gt;</a:t>
            </a:r>
            <a:r>
              <a:rPr lang="nl-BE" dirty="0">
                <a:latin typeface="Consolas" panose="020B0609020204030204" pitchFamily="49" charset="0"/>
              </a:rPr>
              <a:t>Contactpagina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355600" lvl="1" indent="0">
              <a:buNone/>
            </a:pPr>
            <a:endParaRPr lang="nl-BE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æ"/>
            </a:pPr>
            <a:r>
              <a:rPr lang="en-US" dirty="0"/>
              <a:t>Link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b="1" dirty="0">
                <a:solidFill>
                  <a:srgbClr val="EC4B2F"/>
                </a:solidFill>
              </a:rPr>
              <a:t>e-</a:t>
            </a:r>
            <a:r>
              <a:rPr lang="en-US" b="1" dirty="0" err="1">
                <a:solidFill>
                  <a:srgbClr val="EC4B2F"/>
                </a:solidFill>
              </a:rPr>
              <a:t>mailadres</a:t>
            </a:r>
            <a:endParaRPr lang="en-US" b="1" dirty="0">
              <a:solidFill>
                <a:srgbClr val="EC4B2F"/>
              </a:solidFill>
            </a:endParaRPr>
          </a:p>
          <a:p>
            <a:pPr algn="ctr"/>
            <a:br>
              <a:rPr lang="en-US" b="1" dirty="0">
                <a:solidFill>
                  <a:srgbClr val="EC4B2F"/>
                </a:solidFill>
              </a:rPr>
            </a:b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="mailto:iemand@gmail.com"&gt;</a:t>
            </a:r>
            <a:r>
              <a:rPr lang="nl-BE" dirty="0">
                <a:latin typeface="Consolas" panose="020B0609020204030204" pitchFamily="49" charset="0"/>
              </a:rPr>
              <a:t>E-mail versturen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dirty="0"/>
          </a:p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43A238-1ADC-4DE4-AA14-1A4D4F7BF39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06180B6-6514-4E21-BCA7-55185FFDB45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13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FA74D9F-A1B0-4470-8370-0CEAE550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href</a:t>
            </a:r>
          </a:p>
        </p:txBody>
      </p:sp>
    </p:spTree>
    <p:extLst>
      <p:ext uri="{BB962C8B-B14F-4D97-AF65-F5344CB8AC3E}">
        <p14:creationId xmlns:p14="http://schemas.microsoft.com/office/powerpoint/2010/main" val="33641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3DE9878-60CF-4A5D-B2F0-E893CBA848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Gebruik </a:t>
            </a:r>
            <a:r>
              <a:rPr lang="nl-BE" b="1" dirty="0">
                <a:solidFill>
                  <a:srgbClr val="00A0AE"/>
                </a:solidFill>
              </a:rPr>
              <a:t>target=</a:t>
            </a:r>
            <a:r>
              <a:rPr lang="en-US" sz="3200" b="1" i="0" dirty="0">
                <a:solidFill>
                  <a:srgbClr val="00A0A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1" dirty="0">
                <a:solidFill>
                  <a:srgbClr val="009CAB"/>
                </a:solidFill>
              </a:rPr>
              <a:t>_blank</a:t>
            </a:r>
            <a:r>
              <a:rPr lang="en-US" sz="3200" b="1" i="0" dirty="0">
                <a:solidFill>
                  <a:srgbClr val="00A0A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1" dirty="0"/>
              <a:t> </a:t>
            </a:r>
            <a:r>
              <a:rPr lang="nl-BE" dirty="0"/>
              <a:t>om de hyperlink te openen in een </a:t>
            </a:r>
            <a:r>
              <a:rPr lang="nl-BE" b="1" dirty="0">
                <a:solidFill>
                  <a:srgbClr val="EC4B2F"/>
                </a:solidFill>
              </a:rPr>
              <a:t>nieuw tabblad</a:t>
            </a:r>
          </a:p>
          <a:p>
            <a:endParaRPr lang="nl-BE" dirty="0"/>
          </a:p>
          <a:p>
            <a:pPr marL="0" indent="0" algn="ctr">
              <a:buNone/>
            </a:pPr>
            <a:endParaRPr lang="en-US" sz="20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="https://www.thomasmore.be"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="_blank"&gt;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Bezoek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Thomas More!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 algn="ctr">
              <a:buNone/>
            </a:pPr>
            <a:endParaRPr lang="en-US" sz="20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="https://www.google.be"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="_blank"&gt;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Ga </a:t>
            </a:r>
            <a:r>
              <a:rPr lang="en-US" sz="2000" b="0" i="0" dirty="0" err="1">
                <a:effectLst/>
                <a:latin typeface="Consolas" panose="020B0609020204030204" pitchFamily="49" charset="0"/>
              </a:rPr>
              <a:t>naar</a:t>
            </a:r>
            <a:r>
              <a:rPr lang="en-US" sz="2000" b="0" i="0" dirty="0">
                <a:effectLst/>
                <a:latin typeface="Consolas" panose="020B0609020204030204" pitchFamily="49" charset="0"/>
              </a:rPr>
              <a:t> google</a:t>
            </a:r>
            <a:r>
              <a:rPr lang="en-US" sz="2000" dirty="0">
                <a:latin typeface="Consolas" panose="020B0609020204030204" pitchFamily="49" charset="0"/>
              </a:rPr>
              <a:t>.be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en-US" sz="20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nl-BE" sz="2000" dirty="0"/>
          </a:p>
          <a:p>
            <a:pPr marL="0" indent="0" algn="ctr">
              <a:buNone/>
            </a:pPr>
            <a:endParaRPr lang="nl-BE" sz="20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42E927-CF21-4E67-B579-F10C0B28B04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F38F79-94F6-4F37-88F3-FE389854124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14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BE6AB5-D28B-46CE-967C-8E5AEA3A3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59445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869D06A1-562E-4797-B996-696490ED93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Gebruik een </a:t>
            </a:r>
            <a:r>
              <a:rPr lang="nl-BE" sz="2400" b="1" dirty="0">
                <a:solidFill>
                  <a:srgbClr val="EC4B2F"/>
                </a:solidFill>
              </a:rPr>
              <a:t>volledige URL </a:t>
            </a:r>
            <a:r>
              <a:rPr lang="nl-BE" sz="2400" dirty="0"/>
              <a:t>om te linken naar een webpagina</a:t>
            </a:r>
          </a:p>
          <a:p>
            <a:pPr algn="ctr"/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="https://www.w3schools.com/html/default.asp"&gt;</a:t>
            </a:r>
            <a:r>
              <a:rPr lang="nl-BE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tutorial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nl-BE" sz="2400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Link naar de pagina </a:t>
            </a:r>
            <a:r>
              <a:rPr lang="nl-BE" sz="2400" b="1" dirty="0">
                <a:solidFill>
                  <a:srgbClr val="EC4B2F"/>
                </a:solidFill>
              </a:rPr>
              <a:t>sport.html</a:t>
            </a:r>
            <a:r>
              <a:rPr lang="nl-BE" sz="2400" dirty="0">
                <a:solidFill>
                  <a:srgbClr val="EC4B2F"/>
                </a:solidFill>
              </a:rPr>
              <a:t> </a:t>
            </a:r>
            <a:r>
              <a:rPr lang="nl-BE" sz="2400" dirty="0"/>
              <a:t>van de folder</a:t>
            </a:r>
            <a:r>
              <a:rPr lang="nl-BE" sz="2400" b="1" dirty="0"/>
              <a:t> </a:t>
            </a:r>
            <a:r>
              <a:rPr lang="nl-BE" sz="2400" b="1" dirty="0">
                <a:solidFill>
                  <a:srgbClr val="EC4B2F"/>
                </a:solidFill>
              </a:rPr>
              <a:t>public_html</a:t>
            </a:r>
          </a:p>
          <a:p>
            <a:pPr algn="ctr"/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="/public_html/sport.html"&gt;</a:t>
            </a:r>
            <a:r>
              <a:rPr lang="nl-BE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Sportpagina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400" dirty="0"/>
          </a:p>
          <a:p>
            <a:endParaRPr lang="nl-BE" sz="2400" dirty="0"/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BE" sz="2400" dirty="0"/>
              <a:t>Link naar een pagina in </a:t>
            </a:r>
            <a:r>
              <a:rPr lang="nl-BE" sz="2400" b="1" dirty="0">
                <a:solidFill>
                  <a:srgbClr val="EC4B2F"/>
                </a:solidFill>
              </a:rPr>
              <a:t>dezelfde folder</a:t>
            </a:r>
          </a:p>
          <a:p>
            <a:pPr algn="ctr"/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nl-BE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href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=“contact.html"&gt;</a:t>
            </a:r>
            <a:r>
              <a:rPr lang="nl-BE" sz="24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Contactpagina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l-BE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/a</a:t>
            </a:r>
            <a:r>
              <a:rPr lang="nl-BE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nl-BE" sz="2400" b="0" i="0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nl-BE" sz="2400" dirty="0">
                <a:latin typeface="+mn-lt"/>
                <a:hlinkClick r:id="rId2"/>
              </a:rPr>
              <a:t>https://www.w3schools.com/html/html_filepaths.asp</a:t>
            </a:r>
            <a:endParaRPr lang="nl-BE" sz="2400" dirty="0">
              <a:latin typeface="+mn-lt"/>
            </a:endParaRPr>
          </a:p>
          <a:p>
            <a:endParaRPr lang="nl-BE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7FE6CA-C5E3-4F99-896A-A53011564C9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1243B1-D42F-4B15-BA66-AC72631444FE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15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B7429B-9AA9-4457-B31E-F2AF1619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Absolute en relatieve urls</a:t>
            </a:r>
          </a:p>
        </p:txBody>
      </p:sp>
    </p:spTree>
    <p:extLst>
      <p:ext uri="{BB962C8B-B14F-4D97-AF65-F5344CB8AC3E}">
        <p14:creationId xmlns:p14="http://schemas.microsoft.com/office/powerpoint/2010/main" val="3119262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EBAB9-DF39-96E1-6F98-D3D61EF927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CDD24CA-274B-3432-86A7-477CE903D639}"/>
              </a:ext>
            </a:extLst>
          </p:cNvPr>
          <p:cNvCxnSpPr>
            <a:cxnSpLocks/>
          </p:cNvCxnSpPr>
          <p:nvPr/>
        </p:nvCxnSpPr>
        <p:spPr>
          <a:xfrm rot="5400000">
            <a:off x="10700318" y="3530671"/>
            <a:ext cx="841394" cy="258480"/>
          </a:xfrm>
          <a:prstGeom prst="bentConnector3">
            <a:avLst>
              <a:gd name="adj1" fmla="val 99011"/>
            </a:avLst>
          </a:prstGeom>
          <a:ln w="666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5CEDBAE-5325-455B-BE2E-0C9493899AB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7BB1E6-E60F-4C6A-9F37-DAB119C245F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16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B2AB985-B131-4ADC-B7A7-A134C8D09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00" y="594000"/>
            <a:ext cx="7560000" cy="447302"/>
          </a:xfrm>
        </p:spPr>
        <p:txBody>
          <a:bodyPr/>
          <a:lstStyle/>
          <a:p>
            <a:r>
              <a:rPr lang="nl-BE" dirty="0"/>
              <a:t>Notepad</a:t>
            </a:r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ADDD80D4-D057-4997-B778-7B522E5655DB}"/>
              </a:ext>
            </a:extLst>
          </p:cNvPr>
          <p:cNvSpPr/>
          <p:nvPr/>
        </p:nvSpPr>
        <p:spPr>
          <a:xfrm rot="10800000">
            <a:off x="6248400" y="4439565"/>
            <a:ext cx="6858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F5A5236A-C7F7-4D01-AF4D-0F7EDAAE0092}"/>
              </a:ext>
            </a:extLst>
          </p:cNvPr>
          <p:cNvSpPr/>
          <p:nvPr/>
        </p:nvSpPr>
        <p:spPr>
          <a:xfrm>
            <a:off x="10714320" y="3029561"/>
            <a:ext cx="609600" cy="2286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16E8D310-EDAF-4EB1-8C37-D127EDF503F2}"/>
              </a:ext>
            </a:extLst>
          </p:cNvPr>
          <p:cNvSpPr/>
          <p:nvPr/>
        </p:nvSpPr>
        <p:spPr>
          <a:xfrm>
            <a:off x="8534400" y="2678952"/>
            <a:ext cx="762000" cy="152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C2F6-6F75-16F6-A7DF-193515827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42" y="1459740"/>
            <a:ext cx="3204660" cy="198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5D5C72-3FD5-2260-AC25-7CC495AB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99" y="1474513"/>
            <a:ext cx="3204660" cy="198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11C5A1-DAFD-4A89-C82C-3294EBF74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912" y="3659911"/>
            <a:ext cx="2510688" cy="231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EFC78C-E6A4-8BB8-01DB-0C46592C0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9911"/>
            <a:ext cx="4813362" cy="2310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61372E7A-1D72-F322-4D33-1D9F17A62260}"/>
              </a:ext>
            </a:extLst>
          </p:cNvPr>
          <p:cNvSpPr/>
          <p:nvPr/>
        </p:nvSpPr>
        <p:spPr>
          <a:xfrm>
            <a:off x="3617564" y="225931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12B5735-1D0C-3621-2D23-03AC1EF7B119}"/>
              </a:ext>
            </a:extLst>
          </p:cNvPr>
          <p:cNvSpPr/>
          <p:nvPr/>
        </p:nvSpPr>
        <p:spPr>
          <a:xfrm>
            <a:off x="7419959" y="224496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8D7E57FA-359D-23B7-10E7-56B100E66560}"/>
              </a:ext>
            </a:extLst>
          </p:cNvPr>
          <p:cNvSpPr/>
          <p:nvPr/>
        </p:nvSpPr>
        <p:spPr>
          <a:xfrm rot="10800000">
            <a:off x="5286130" y="4694466"/>
            <a:ext cx="340944" cy="304800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hthoek 14">
            <a:extLst>
              <a:ext uri="{FF2B5EF4-FFF2-40B4-BE49-F238E27FC236}">
                <a16:creationId xmlns:a16="http://schemas.microsoft.com/office/drawing/2014/main" id="{22B443C0-ACAF-957F-3793-60C77EF32493}"/>
              </a:ext>
            </a:extLst>
          </p:cNvPr>
          <p:cNvSpPr/>
          <p:nvPr/>
        </p:nvSpPr>
        <p:spPr>
          <a:xfrm>
            <a:off x="9686122" y="6313980"/>
            <a:ext cx="1231962" cy="1524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0717D-697B-FCCC-B172-2987CCFEB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556" y="1465549"/>
            <a:ext cx="4013604" cy="1992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166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614AD9-E03E-E0BA-E81E-4B656A53E8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5376000" cy="5436833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Download 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 dirty="0">
                <a:hlinkClick r:id="rId2"/>
              </a:rPr>
              <a:t>https://code.visualstudio.com/</a:t>
            </a:r>
            <a:endParaRPr lang="en-US" sz="1800" dirty="0"/>
          </a:p>
          <a:p>
            <a:pPr lvl="1"/>
            <a:r>
              <a:rPr lang="en-US" sz="1800" dirty="0"/>
              <a:t>Je bent </a:t>
            </a:r>
            <a:r>
              <a:rPr lang="en-US" sz="1800" dirty="0" err="1"/>
              <a:t>vrij</a:t>
            </a:r>
            <a:r>
              <a:rPr lang="en-US" sz="1800" dirty="0"/>
              <a:t> om </a:t>
            </a:r>
            <a:r>
              <a:rPr lang="en-US" sz="1800" dirty="0" err="1"/>
              <a:t>te</a:t>
            </a:r>
            <a:r>
              <a:rPr lang="en-US" sz="1800" dirty="0"/>
              <a:t> </a:t>
            </a:r>
            <a:r>
              <a:rPr lang="en-US" sz="1800" dirty="0" err="1"/>
              <a:t>kiezen</a:t>
            </a:r>
            <a:r>
              <a:rPr lang="en-US" sz="1800" dirty="0"/>
              <a:t> </a:t>
            </a:r>
            <a:r>
              <a:rPr lang="en-US" sz="1800" dirty="0" err="1"/>
              <a:t>welke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F04C25"/>
                </a:solidFill>
              </a:rPr>
              <a:t>text editor </a:t>
            </a:r>
            <a:r>
              <a:rPr lang="en-US" sz="1800" dirty="0"/>
              <a:t>je </a:t>
            </a:r>
            <a:r>
              <a:rPr lang="en-US" sz="1800" dirty="0" err="1"/>
              <a:t>gebruikt</a:t>
            </a:r>
            <a:endParaRPr lang="en-US" sz="1800" dirty="0"/>
          </a:p>
          <a:p>
            <a:pPr lvl="1"/>
            <a:r>
              <a:rPr lang="en-US" sz="1800" dirty="0" err="1"/>
              <a:t>Zoek</a:t>
            </a:r>
            <a:r>
              <a:rPr lang="en-US" sz="1800" dirty="0"/>
              <a:t> </a:t>
            </a:r>
            <a:r>
              <a:rPr lang="en-US" sz="1800" dirty="0" err="1"/>
              <a:t>naar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F04C25"/>
                </a:solidFill>
              </a:rPr>
              <a:t>extensies</a:t>
            </a:r>
            <a:r>
              <a:rPr lang="en-US" sz="1800" dirty="0"/>
              <a:t> die je </a:t>
            </a:r>
            <a:r>
              <a:rPr lang="en-US" sz="1800" dirty="0" err="1"/>
              <a:t>kunnen</a:t>
            </a:r>
            <a:r>
              <a:rPr lang="en-US" sz="1800" dirty="0"/>
              <a:t> </a:t>
            </a:r>
            <a:r>
              <a:rPr lang="en-US" sz="1800" dirty="0" err="1"/>
              <a:t>helpen</a:t>
            </a:r>
            <a:r>
              <a:rPr lang="en-US" sz="1800" dirty="0"/>
              <a:t> </a:t>
            </a:r>
            <a:r>
              <a:rPr lang="en-US" sz="1800" dirty="0" err="1"/>
              <a:t>bij</a:t>
            </a:r>
            <a:r>
              <a:rPr lang="en-US" sz="1800" dirty="0"/>
              <a:t> het </a:t>
            </a:r>
            <a:r>
              <a:rPr lang="en-US" sz="1800" dirty="0" err="1"/>
              <a:t>ontwikkelen</a:t>
            </a:r>
            <a:endParaRPr lang="en-US" sz="1800" dirty="0"/>
          </a:p>
          <a:p>
            <a:pPr lvl="1"/>
            <a:r>
              <a:rPr lang="en-US" sz="1800" dirty="0"/>
              <a:t>Color Theme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 dirty="0">
                <a:hlinkClick r:id="rId3"/>
              </a:rPr>
              <a:t>SynthWave ’84</a:t>
            </a:r>
            <a:endParaRPr lang="en-US" sz="1800" dirty="0"/>
          </a:p>
          <a:p>
            <a:pPr lvl="1"/>
            <a:r>
              <a:rPr lang="en-US" sz="1800" dirty="0"/>
              <a:t>File Icon Theme</a:t>
            </a:r>
          </a:p>
          <a:p>
            <a:pPr lvl="2">
              <a:buFont typeface="Nunito Light" pitchFamily="2" charset="0"/>
              <a:buChar char="×"/>
            </a:pPr>
            <a:r>
              <a:rPr lang="en-US" sz="1800" dirty="0">
                <a:hlinkClick r:id="rId4"/>
              </a:rPr>
              <a:t>Material Icon Theme</a:t>
            </a:r>
            <a:endParaRPr lang="en-US" sz="1800" dirty="0"/>
          </a:p>
          <a:p>
            <a:pPr lvl="2">
              <a:buFont typeface="Nunito Light" pitchFamily="2" charset="0"/>
              <a:buChar char="×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494ECA-F684-0DC6-A464-1CBAD7C88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30400-4F0C-DE2B-1586-6A6386BE0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933" y="2316600"/>
            <a:ext cx="5703017" cy="33010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381F981-338C-BABB-1D42-85D1F1BF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841" y="899999"/>
            <a:ext cx="2833202" cy="141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652C5-D985-2834-CA16-D4D3A48CD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4729" y="5635674"/>
            <a:ext cx="1669424" cy="70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10753200" cy="2010626"/>
          </a:xfrm>
        </p:spPr>
        <p:txBody>
          <a:bodyPr>
            <a:noAutofit/>
          </a:bodyPr>
          <a:lstStyle/>
          <a:p>
            <a:pPr lvl="1"/>
            <a:r>
              <a:rPr lang="nl-BE" sz="1800" dirty="0">
                <a:hlinkClick r:id="rId2"/>
              </a:rPr>
              <a:t>https://code.visualstudio.com/docs/editor/emmet#_using-tab-for-emmet-expansions</a:t>
            </a:r>
            <a:endParaRPr lang="nl-BE" sz="1800" dirty="0"/>
          </a:p>
          <a:p>
            <a:pPr lvl="1"/>
            <a:r>
              <a:rPr lang="nl-BE" sz="1800" dirty="0">
                <a:hlinkClick r:id="rId3"/>
              </a:rPr>
              <a:t>https://docs.emmet.io/cheat-sheet/</a:t>
            </a:r>
            <a:endParaRPr lang="nl-BE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00" y="594000"/>
            <a:ext cx="7560000" cy="447302"/>
          </a:xfrm>
        </p:spPr>
        <p:txBody>
          <a:bodyPr/>
          <a:lstStyle/>
          <a:p>
            <a:r>
              <a:rPr lang="en-US" dirty="0"/>
              <a:t>Visual Studio Code – Emmet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0A35-894E-C900-2536-3B807C1D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00" y="3637604"/>
            <a:ext cx="3740446" cy="2153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14321-2231-7164-EDE2-2A3366374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172" y="3277672"/>
            <a:ext cx="6642028" cy="28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8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900000"/>
            <a:ext cx="10753200" cy="1991308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nl-BE" dirty="0">
                <a:hlinkClick r:id="rId2"/>
              </a:rPr>
              <a:t>https://marketplace.visualstudio.com/items?itemName=ritwickdey.LiveServer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 – Live Server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A1FDC3-C434-FB92-8543-F4FB415B1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01" y="3040655"/>
            <a:ext cx="5293666" cy="3049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783BEF-2105-F7F6-DB97-0CE96DD3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273" y="3040653"/>
            <a:ext cx="5297925" cy="304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9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9375B-E3FE-F8F2-09EF-4E45A035904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Wat is HTML?</a:t>
            </a:r>
          </a:p>
          <a:p>
            <a:pPr lvl="1"/>
            <a:r>
              <a:rPr lang="nl-BE" dirty="0"/>
              <a:t>Onderdelen</a:t>
            </a:r>
          </a:p>
          <a:p>
            <a:pPr lvl="1"/>
            <a:r>
              <a:rPr lang="nl-BE" dirty="0"/>
              <a:t>Broncode</a:t>
            </a:r>
          </a:p>
          <a:p>
            <a:pPr lvl="1"/>
            <a:r>
              <a:rPr lang="nl-BE" dirty="0"/>
              <a:t>Tags</a:t>
            </a:r>
          </a:p>
          <a:p>
            <a:pPr lvl="1"/>
            <a:r>
              <a:rPr lang="nl-BE" dirty="0"/>
              <a:t>Elements</a:t>
            </a:r>
          </a:p>
          <a:p>
            <a:pPr lvl="1"/>
            <a:r>
              <a:rPr lang="nl-BE" dirty="0"/>
              <a:t>Attributes</a:t>
            </a:r>
          </a:p>
          <a:p>
            <a:pPr lvl="1"/>
            <a:r>
              <a:rPr lang="nl-BE" dirty="0"/>
              <a:t>Hyperlink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href</a:t>
            </a:r>
          </a:p>
          <a:p>
            <a:pPr lvl="2">
              <a:buFont typeface="Nunito Light" pitchFamily="2" charset="0"/>
              <a:buChar char="×"/>
            </a:pPr>
            <a:r>
              <a:rPr lang="nl-BE" dirty="0"/>
              <a:t>target</a:t>
            </a:r>
          </a:p>
          <a:p>
            <a:pPr lvl="1"/>
            <a:endParaRPr lang="nl-BE" dirty="0"/>
          </a:p>
          <a:p>
            <a:pPr lvl="2"/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254D3E-9D6A-C473-7DBA-614DC52A03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1"/>
            <a:r>
              <a:rPr lang="nl-BE" dirty="0"/>
              <a:t>Absolute en relatieve URLs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Visual Studio Code</a:t>
            </a:r>
          </a:p>
          <a:p>
            <a:pPr lvl="1"/>
            <a:r>
              <a:rPr lang="nl-BE" dirty="0"/>
              <a:t>HTML fouten opsporen</a:t>
            </a:r>
          </a:p>
          <a:p>
            <a:pPr lvl="1"/>
            <a:r>
              <a:rPr lang="nl-BE" dirty="0"/>
              <a:t>HTTP-statuscodes</a:t>
            </a:r>
          </a:p>
          <a:p>
            <a:pPr lvl="1"/>
            <a:r>
              <a:rPr lang="nl-BE" dirty="0"/>
              <a:t>DevTools</a:t>
            </a:r>
          </a:p>
          <a:p>
            <a:endParaRPr lang="nl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5AEAE3-00F5-2FC1-884D-4B00B784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Overzicht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9585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900000"/>
            <a:ext cx="10753200" cy="1894716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nl-BE" dirty="0">
                <a:hlinkClick r:id="rId2"/>
              </a:rPr>
              <a:t>https://marketplace.visualstudio.com/items?itemName=esbenp.prettier-vscode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00" y="594000"/>
            <a:ext cx="7560000" cy="890500"/>
          </a:xfrm>
        </p:spPr>
        <p:txBody>
          <a:bodyPr/>
          <a:lstStyle/>
          <a:p>
            <a:r>
              <a:rPr lang="en-US" dirty="0"/>
              <a:t>Visual Studio Code – Prettier – Code formatter</a:t>
            </a:r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8E50E-548E-000A-45FC-22D0E314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09" y="2949858"/>
            <a:ext cx="6426982" cy="370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50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163D2F-DA4A-027C-2C87-8083E2AC2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900000"/>
            <a:ext cx="10753200" cy="1894716"/>
          </a:xfrm>
        </p:spPr>
        <p:txBody>
          <a:bodyPr>
            <a:normAutofit fontScale="92500"/>
          </a:bodyPr>
          <a:lstStyle/>
          <a:p>
            <a:pPr algn="ctr"/>
            <a:r>
              <a:rPr lang="nl-BE" sz="2000" dirty="0">
                <a:hlinkClick r:id="rId2"/>
              </a:rPr>
              <a:t>https://marketplace.visualstudio.com/items?itemName=formulahendry.auto-rename-tag</a:t>
            </a:r>
            <a:endParaRPr lang="nl-B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23FCB-349D-7921-6872-29434196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00" y="594000"/>
            <a:ext cx="7560000" cy="890500"/>
          </a:xfrm>
        </p:spPr>
        <p:txBody>
          <a:bodyPr/>
          <a:lstStyle/>
          <a:p>
            <a:r>
              <a:rPr lang="en-US" dirty="0"/>
              <a:t>Visual Studio Code – Auto Rename Tag</a:t>
            </a:r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683E9-4D1D-E4C7-42D2-235EAB969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178" y="2918066"/>
            <a:ext cx="6663643" cy="383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407ACECA-7570-43BC-BC8B-AFD5F830F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5376000" cy="5436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W3C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 dirty="0"/>
              <a:t>Organisatie die </a:t>
            </a:r>
            <a:r>
              <a:rPr lang="nl-NL" sz="1600" b="1" dirty="0">
                <a:solidFill>
                  <a:srgbClr val="F04C25"/>
                </a:solidFill>
              </a:rPr>
              <a:t>web standaarden </a:t>
            </a:r>
            <a:r>
              <a:rPr lang="nl-NL" sz="1600" dirty="0"/>
              <a:t>ontwikkelt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 b="1" dirty="0">
                <a:solidFill>
                  <a:srgbClr val="F04C25"/>
                </a:solidFill>
              </a:rPr>
              <a:t>Groene boekje </a:t>
            </a:r>
            <a:r>
              <a:rPr lang="nl-NL" sz="1600" dirty="0"/>
              <a:t>van de IT wereld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 dirty="0"/>
              <a:t>Foutloze websites krijgen </a:t>
            </a:r>
            <a:r>
              <a:rPr lang="nl-NL" sz="1600" b="1" dirty="0">
                <a:solidFill>
                  <a:srgbClr val="F04C25"/>
                </a:solidFill>
              </a:rPr>
              <a:t>een badge</a:t>
            </a:r>
          </a:p>
          <a:p>
            <a:pPr marL="342900" indent="-342900">
              <a:buFont typeface="Wingdings" panose="05000000000000000000" pitchFamily="2" charset="2"/>
              <a:buChar char="æ"/>
            </a:pPr>
            <a:r>
              <a:rPr lang="nl-NL" sz="1600" dirty="0"/>
              <a:t>Gebruik een </a:t>
            </a:r>
            <a:r>
              <a:rPr lang="nl-NL" sz="1600" dirty="0">
                <a:solidFill>
                  <a:srgbClr val="F04C25"/>
                </a:solidFill>
                <a:hlinkClick r:id="rId2"/>
              </a:rPr>
              <a:t>Visual Studio Code extensie</a:t>
            </a:r>
            <a:r>
              <a:rPr lang="nl-NL" sz="1600" dirty="0">
                <a:hlinkClick r:id="rId2"/>
              </a:rPr>
              <a:t> </a:t>
            </a:r>
            <a:r>
              <a:rPr lang="nl-NL" sz="1600" dirty="0"/>
              <a:t>of upload je bestanden manueel op </a:t>
            </a:r>
            <a:r>
              <a:rPr lang="en-US" sz="1600" dirty="0">
                <a:hlinkClick r:id="rId3"/>
              </a:rPr>
              <a:t>https://validator.w3.org/</a:t>
            </a:r>
            <a:endParaRPr lang="en-US" sz="16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BD2804-1DF4-4DBC-AF95-5FAE506F1BA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73F37D-FFAE-43D0-A7DF-AACFCAAC848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22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63C114-A8E8-469A-83D1-6A98A02E5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HTML fouten opsporen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3C63D79-A388-43B1-80FA-A85FEDBC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34" y="1308024"/>
            <a:ext cx="5123235" cy="2365938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D5831D3-FAE8-480A-B3FA-8934ADB4C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34" y="3760652"/>
            <a:ext cx="5123235" cy="19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69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459836F-C7A8-1C4E-9DF2-41F694308C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6364955" cy="543683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800" dirty="0"/>
              <a:t>100-199: Mededelend (</a:t>
            </a:r>
            <a:r>
              <a:rPr lang="nl-BE" sz="1800" b="1" dirty="0">
                <a:solidFill>
                  <a:srgbClr val="EC4B2F"/>
                </a:solidFill>
              </a:rPr>
              <a:t>informational</a:t>
            </a:r>
            <a:r>
              <a:rPr lang="nl-BE" sz="1800" dirty="0"/>
              <a:t> responses)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800" dirty="0"/>
              <a:t>200-299: Goed gevolg (</a:t>
            </a:r>
            <a:r>
              <a:rPr lang="nl-BE" sz="1800" b="1" dirty="0">
                <a:solidFill>
                  <a:srgbClr val="EC4B2F"/>
                </a:solidFill>
              </a:rPr>
              <a:t>successful</a:t>
            </a:r>
            <a:r>
              <a:rPr lang="nl-BE" sz="1800" dirty="0"/>
              <a:t> responses)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800" dirty="0"/>
              <a:t>300-399: Omleiding (</a:t>
            </a:r>
            <a:r>
              <a:rPr lang="nl-BE" sz="1800" b="1" dirty="0">
                <a:solidFill>
                  <a:srgbClr val="EC4B2F"/>
                </a:solidFill>
              </a:rPr>
              <a:t>redirects</a:t>
            </a:r>
            <a:r>
              <a:rPr lang="nl-BE" sz="18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800" dirty="0"/>
              <a:t>400-499: Aanvraagfout (</a:t>
            </a:r>
            <a:r>
              <a:rPr lang="nl-BE" sz="1800" b="1" dirty="0">
                <a:solidFill>
                  <a:srgbClr val="EC4B2F"/>
                </a:solidFill>
              </a:rPr>
              <a:t>client</a:t>
            </a:r>
            <a:r>
              <a:rPr lang="nl-BE" sz="1800" dirty="0"/>
              <a:t> </a:t>
            </a:r>
            <a:r>
              <a:rPr lang="nl-BE" sz="1800"/>
              <a:t>errors)</a:t>
            </a:r>
            <a:endParaRPr lang="nl-BE" sz="1800" dirty="0"/>
          </a:p>
          <a:p>
            <a:pPr marL="285750" indent="-285750">
              <a:buFont typeface="Wingdings" panose="05000000000000000000" pitchFamily="2" charset="2"/>
              <a:buChar char="æ"/>
            </a:pPr>
            <a:r>
              <a:rPr lang="nl-BE" sz="1800" dirty="0"/>
              <a:t>500-599: Serverfout (</a:t>
            </a:r>
            <a:r>
              <a:rPr lang="nl-BE" sz="1800" b="1" dirty="0">
                <a:solidFill>
                  <a:srgbClr val="EC4B2F"/>
                </a:solidFill>
              </a:rPr>
              <a:t>server</a:t>
            </a:r>
            <a:r>
              <a:rPr lang="nl-BE" sz="1800" dirty="0"/>
              <a:t> errors)</a:t>
            </a:r>
          </a:p>
          <a:p>
            <a:endParaRPr lang="nl-NL" dirty="0"/>
          </a:p>
        </p:txBody>
      </p:sp>
      <p:sp>
        <p:nvSpPr>
          <p:cNvPr id="1028" name="Footer Placeholder 5">
            <a:extLst>
              <a:ext uri="{FF2B5EF4-FFF2-40B4-BE49-F238E27FC236}">
                <a16:creationId xmlns:a16="http://schemas.microsoft.com/office/drawing/2014/main" id="{60843D08-695B-4D65-B672-E107595943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D752FF-0B85-AC4C-B0D2-8BDCD2E5937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 wrap="none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B80295F-48CD-49FC-897A-CCEC919B8070}" type="slidenum">
              <a:rPr lang="nl-BE" smtClean="0"/>
              <a:pPr>
                <a:spcAft>
                  <a:spcPts val="600"/>
                </a:spcAft>
              </a:pPr>
              <a:t>23</a:t>
            </a:fld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8F329B6-F411-9143-A84E-8D63641A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nl-BE" dirty="0"/>
              <a:t>HTTP-statuscodes</a:t>
            </a:r>
          </a:p>
        </p:txBody>
      </p:sp>
      <p:pic>
        <p:nvPicPr>
          <p:cNvPr id="1026" name="Picture 2" descr="How to Fix a 404 Page Not Found Error">
            <a:extLst>
              <a:ext uri="{FF2B5EF4-FFF2-40B4-BE49-F238E27FC236}">
                <a16:creationId xmlns:a16="http://schemas.microsoft.com/office/drawing/2014/main" id="{48D7E925-418E-474A-B36E-3561AA76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0788" y="2177457"/>
            <a:ext cx="4217653" cy="281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53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C69419F-27F2-4161-ABD3-331C21FF4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4871655" cy="543683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 dirty="0"/>
              <a:t>Hoe verandert een 16 jarige zijn/haar punten op </a:t>
            </a:r>
            <a:r>
              <a:rPr lang="nl-BE" sz="2000" b="1" dirty="0"/>
              <a:t>Smartschool</a:t>
            </a:r>
            <a:r>
              <a:rPr lang="nl-BE" sz="2000" dirty="0"/>
              <a:t>? Zeer simpel met </a:t>
            </a:r>
            <a:r>
              <a:rPr lang="nl-BE" sz="2000" b="1" dirty="0">
                <a:solidFill>
                  <a:srgbClr val="F04C25"/>
                </a:solidFill>
              </a:rPr>
              <a:t>DevTools</a:t>
            </a:r>
            <a:r>
              <a:rPr lang="nl-BE" sz="2000" dirty="0"/>
              <a:t>!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BE" sz="2000" dirty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 b="1" dirty="0">
                <a:solidFill>
                  <a:srgbClr val="EC4B2F"/>
                </a:solidFill>
              </a:rPr>
              <a:t>F12</a:t>
            </a:r>
            <a:r>
              <a:rPr lang="nl-BE" sz="2000" dirty="0"/>
              <a:t> is </a:t>
            </a:r>
            <a:r>
              <a:rPr lang="nl-BE" sz="2000" b="1" dirty="0">
                <a:solidFill>
                  <a:srgbClr val="EC4B2F"/>
                </a:solidFill>
              </a:rPr>
              <a:t>key</a:t>
            </a:r>
            <a:r>
              <a:rPr lang="nl-BE" sz="2000" dirty="0"/>
              <a:t> voor een developer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 dirty="0"/>
              <a:t>Wijzig HTML &amp; CSS </a:t>
            </a:r>
            <a:r>
              <a:rPr lang="nl-BE" sz="2000" b="1" dirty="0">
                <a:solidFill>
                  <a:srgbClr val="EC4B2F"/>
                </a:solidFill>
              </a:rPr>
              <a:t>on the fly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nl-BE" sz="2000" b="1" dirty="0">
              <a:solidFill>
                <a:srgbClr val="EC4B2F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000" dirty="0"/>
              <a:t>Bekijk de verschillende tabs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Elements/Inspector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Console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Network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800" dirty="0"/>
              <a:t>…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314792-4339-4E92-8087-4C70B86FD0A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FB4E61-CF4A-40B2-9FDF-BC7A505AA70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24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4C21B2-4EF1-4DA3-AA06-9C64BE8E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DevTools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131476-70A7-77B9-2976-B51C4403C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23" y="1721960"/>
            <a:ext cx="5915897" cy="3796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75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F93E93-B436-89C1-0650-73F7DC471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4314792-4339-4E92-8087-4C70B86FD0A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FB4E61-CF4A-40B2-9FDF-BC7A505AA70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25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4C21B2-4EF1-4DA3-AA06-9C64BE8E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DevTools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12509-1E5D-95E8-20AF-0632414B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352" y="1856654"/>
            <a:ext cx="5585270" cy="3584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3D255-3275-9F26-0DDE-20B9BEEA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8" y="1856654"/>
            <a:ext cx="5585270" cy="3584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24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CD349A-F904-E3C5-7698-FF4DE9422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BE"/>
              <a:t>Oefeningen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wrap="none"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31EF2F79-9DA9-4660-849C-6BEF883F7698}" type="slidenum">
              <a:rPr lang="nl-BE" smtClean="0"/>
              <a:pPr>
                <a:spcAft>
                  <a:spcPts val="600"/>
                </a:spcAft>
              </a:pPr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050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1" y="899999"/>
            <a:ext cx="7052400" cy="543683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sz="2400" dirty="0"/>
              <a:t>Standaard </a:t>
            </a:r>
            <a:r>
              <a:rPr lang="nl-NL" sz="2400" b="1" dirty="0">
                <a:solidFill>
                  <a:srgbClr val="EC4B2F"/>
                </a:solidFill>
              </a:rPr>
              <a:t>opmaaktaal</a:t>
            </a:r>
            <a:r>
              <a:rPr lang="nl-NL" sz="2400" dirty="0"/>
              <a:t> om webpagina’s te schrijven</a:t>
            </a:r>
            <a:endParaRPr lang="nl-NL" sz="2400" b="1" dirty="0">
              <a:solidFill>
                <a:srgbClr val="EC4B2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sz="2400" b="1" dirty="0">
                <a:solidFill>
                  <a:srgbClr val="EC4B2F"/>
                </a:solidFill>
              </a:rPr>
              <a:t>H</a:t>
            </a:r>
            <a:r>
              <a:rPr lang="nl-NL" sz="2400" dirty="0"/>
              <a:t>yper</a:t>
            </a:r>
            <a:r>
              <a:rPr lang="nl-NL" sz="2400" b="1" dirty="0">
                <a:solidFill>
                  <a:srgbClr val="EC4B2F"/>
                </a:solidFill>
              </a:rPr>
              <a:t>T</a:t>
            </a:r>
            <a:r>
              <a:rPr lang="nl-NL" sz="2400" dirty="0"/>
              <a:t>ext </a:t>
            </a:r>
            <a:r>
              <a:rPr lang="nl-NL" sz="2400" b="1" dirty="0">
                <a:solidFill>
                  <a:srgbClr val="EC4B2F"/>
                </a:solidFill>
              </a:rPr>
              <a:t>M</a:t>
            </a:r>
            <a:r>
              <a:rPr lang="nl-NL" sz="2400" dirty="0"/>
              <a:t>arkup </a:t>
            </a:r>
            <a:r>
              <a:rPr lang="nl-NL" sz="2400" b="1" dirty="0">
                <a:solidFill>
                  <a:srgbClr val="EC4B2F"/>
                </a:solidFill>
              </a:rPr>
              <a:t>L</a:t>
            </a:r>
            <a:r>
              <a:rPr lang="nl-NL" sz="2400" dirty="0"/>
              <a:t>anguage</a:t>
            </a: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sz="2400" dirty="0"/>
              <a:t>Webbrowsers kunnen HTML-code omzetten in visuele vorm</a:t>
            </a:r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sz="2400" dirty="0"/>
              <a:t>Laatste versie is </a:t>
            </a:r>
            <a:r>
              <a:rPr lang="nl-NL" sz="2400" b="1" dirty="0">
                <a:solidFill>
                  <a:srgbClr val="EC4B2F"/>
                </a:solidFill>
              </a:rPr>
              <a:t>HTML 5</a:t>
            </a:r>
            <a:endParaRPr lang="nl-NL" sz="2400" dirty="0"/>
          </a:p>
          <a:p>
            <a:pPr marL="342900" indent="-342900">
              <a:buFont typeface="Wingdings" panose="05000000000000000000" pitchFamily="2" charset="2"/>
              <a:buChar char=""/>
            </a:pPr>
            <a:r>
              <a:rPr lang="nl-NL" sz="2400" dirty="0"/>
              <a:t>Hoe leer je </a:t>
            </a:r>
            <a:r>
              <a:rPr lang="nl-NL" sz="2400" b="1" dirty="0">
                <a:solidFill>
                  <a:srgbClr val="EC4B2F"/>
                </a:solidFill>
              </a:rPr>
              <a:t>HTML</a:t>
            </a:r>
            <a:r>
              <a:rPr lang="nl-NL" sz="2400" dirty="0"/>
              <a:t>? Trial </a:t>
            </a:r>
            <a:r>
              <a:rPr lang="nl-NL" sz="2400" dirty="0" err="1"/>
              <a:t>and</a:t>
            </a:r>
            <a:r>
              <a:rPr lang="nl-NL" sz="2400" dirty="0"/>
              <a:t> error..</a:t>
            </a:r>
          </a:p>
          <a:p>
            <a:endParaRPr lang="nl-BE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HTML?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C396240-E305-486C-B567-69773B6B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279" y="1806753"/>
            <a:ext cx="3615162" cy="36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8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 dirty="0"/>
              <a:t>Een </a:t>
            </a:r>
            <a:r>
              <a:rPr lang="nl-BE" sz="2000" b="1" dirty="0">
                <a:solidFill>
                  <a:srgbClr val="EC4B2F"/>
                </a:solidFill>
              </a:rPr>
              <a:t>HTML</a:t>
            </a:r>
            <a:r>
              <a:rPr lang="nl-BE" sz="2000" dirty="0"/>
              <a:t> bestand heeft altijd een </a:t>
            </a:r>
            <a:r>
              <a:rPr lang="nl-BE" sz="2000" b="1" dirty="0">
                <a:solidFill>
                  <a:srgbClr val="EC4B2F"/>
                </a:solidFill>
              </a:rPr>
              <a:t>doctype</a:t>
            </a:r>
            <a:r>
              <a:rPr lang="nl-BE" sz="2000" dirty="0"/>
              <a:t> declaratie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æ"/>
            </a:pPr>
            <a:r>
              <a:rPr lang="nl-BE" sz="2000" dirty="0"/>
              <a:t>Doctype informeert </a:t>
            </a:r>
            <a:r>
              <a:rPr lang="nl-BE" sz="2000" b="1" dirty="0">
                <a:solidFill>
                  <a:srgbClr val="EC4B2F"/>
                </a:solidFill>
              </a:rPr>
              <a:t>de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EC4B2F"/>
                </a:solidFill>
              </a:rPr>
              <a:t>browser</a:t>
            </a:r>
            <a:r>
              <a:rPr lang="nl-BE" sz="2000" b="1" dirty="0"/>
              <a:t> </a:t>
            </a:r>
            <a:r>
              <a:rPr lang="nl-BE" sz="2000" dirty="0"/>
              <a:t>welk </a:t>
            </a:r>
            <a:r>
              <a:rPr lang="nl-BE" sz="2000" b="1" dirty="0">
                <a:solidFill>
                  <a:srgbClr val="EC4B2F"/>
                </a:solidFill>
              </a:rPr>
              <a:t>type</a:t>
            </a:r>
            <a:r>
              <a:rPr lang="nl-BE" sz="2000" dirty="0"/>
              <a:t> van </a:t>
            </a:r>
            <a:r>
              <a:rPr lang="nl-BE" sz="2000" b="1" dirty="0">
                <a:solidFill>
                  <a:srgbClr val="EC4B2F"/>
                </a:solidFill>
              </a:rPr>
              <a:t>HTML</a:t>
            </a:r>
            <a:r>
              <a:rPr lang="nl-BE" sz="2000" dirty="0"/>
              <a:t> gebruikt wordt</a:t>
            </a:r>
            <a:br>
              <a:rPr lang="nl-BE" sz="2000" dirty="0"/>
            </a:br>
            <a:r>
              <a:rPr lang="nl-BE" sz="2000" dirty="0"/>
              <a:t>We gebruiken 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&lt;!DOCTYPE html&gt; </a:t>
            </a:r>
            <a:r>
              <a:rPr lang="nl-BE" sz="2000" dirty="0"/>
              <a:t>voor HTML5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"/>
            </a:pPr>
            <a:r>
              <a:rPr lang="nl-BE" sz="2000" dirty="0"/>
              <a:t>We werken steeds met </a:t>
            </a:r>
            <a:r>
              <a:rPr lang="nl-BE" sz="2000" b="1" dirty="0">
                <a:solidFill>
                  <a:srgbClr val="EC4B2F"/>
                </a:solidFill>
              </a:rPr>
              <a:t>tags</a:t>
            </a:r>
            <a:r>
              <a:rPr lang="nl-BE" sz="2000" dirty="0"/>
              <a:t>, deze schrijven we tussen de tekens </a:t>
            </a:r>
            <a:r>
              <a:rPr lang="nl-BE" sz="2000" b="1" dirty="0">
                <a:solidFill>
                  <a:srgbClr val="EC4B2F"/>
                </a:solidFill>
              </a:rPr>
              <a:t>&lt;</a:t>
            </a:r>
            <a:r>
              <a:rPr lang="nl-BE" sz="2000" dirty="0"/>
              <a:t> en </a:t>
            </a:r>
            <a:r>
              <a:rPr lang="nl-BE" sz="2000" b="1" dirty="0">
                <a:solidFill>
                  <a:srgbClr val="EC4B2F"/>
                </a:solidFill>
              </a:rPr>
              <a:t>&gt;</a:t>
            </a:r>
            <a:r>
              <a:rPr lang="nl-BE" sz="2000" dirty="0"/>
              <a:t>. 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000" b="1" dirty="0"/>
              <a:t>Voorbeelden: </a:t>
            </a:r>
            <a:r>
              <a:rPr lang="nl-BE" sz="2000" b="1" dirty="0">
                <a:solidFill>
                  <a:srgbClr val="009CAB"/>
                </a:solidFill>
              </a:rPr>
              <a:t>&lt;head&gt;</a:t>
            </a:r>
            <a:r>
              <a:rPr lang="nl-BE" sz="2000" dirty="0"/>
              <a:t>,</a:t>
            </a:r>
            <a:r>
              <a:rPr lang="nl-BE" sz="2000" b="1" dirty="0"/>
              <a:t> 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&lt;body&gt;</a:t>
            </a:r>
            <a:r>
              <a:rPr lang="nl-BE" sz="2000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&lt;p&gt;</a:t>
            </a:r>
            <a:r>
              <a:rPr lang="nl-BE" sz="2000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&lt;h2&gt;</a:t>
            </a:r>
            <a:r>
              <a:rPr lang="nl-BE" sz="2000" b="1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&lt;a&gt;</a:t>
            </a:r>
            <a:r>
              <a:rPr lang="nl-BE" sz="2000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 dirty="0">
                <a:solidFill>
                  <a:srgbClr val="009CAB"/>
                </a:solidFill>
                <a:ea typeface="Menlo" panose="020B0609030804020204" pitchFamily="49" charset="0"/>
                <a:cs typeface="Menlo" panose="020B0609030804020204" pitchFamily="49" charset="0"/>
              </a:rPr>
              <a:t> &lt;div&gt;</a:t>
            </a:r>
            <a:r>
              <a:rPr lang="nl-BE" sz="2000" dirty="0"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  <a:r>
              <a:rPr lang="nl-BE" sz="2000" b="1" dirty="0"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l-BE" sz="2000" dirty="0">
                <a:ea typeface="Menlo" panose="020B0609030804020204" pitchFamily="49" charset="0"/>
                <a:cs typeface="Menlo" panose="020B0609030804020204" pitchFamily="49" charset="0"/>
              </a:rPr>
              <a:t>..</a:t>
            </a:r>
            <a:endParaRPr lang="nl-NL" sz="20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"/>
            </a:pPr>
            <a:r>
              <a:rPr lang="nl-NL" sz="2000" dirty="0"/>
              <a:t>Een HTML-bestand heeft als extensie </a:t>
            </a:r>
            <a:r>
              <a:rPr lang="nl-NL" sz="2000" b="1" dirty="0">
                <a:solidFill>
                  <a:srgbClr val="EC4B2F"/>
                </a:solidFill>
              </a:rPr>
              <a:t>.html</a:t>
            </a:r>
            <a:r>
              <a:rPr lang="nl-NL" sz="2000" dirty="0">
                <a:solidFill>
                  <a:srgbClr val="EC4B2F"/>
                </a:solidFill>
              </a:rPr>
              <a:t> </a:t>
            </a:r>
            <a:r>
              <a:rPr lang="nl-NL" sz="2000" dirty="0"/>
              <a:t>of </a:t>
            </a:r>
            <a:r>
              <a:rPr lang="nl-NL" sz="2000" b="1" dirty="0">
                <a:solidFill>
                  <a:srgbClr val="EC4B2F"/>
                </a:solidFill>
              </a:rPr>
              <a:t>.htm </a:t>
            </a:r>
          </a:p>
          <a:p>
            <a:pPr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000" b="1" dirty="0"/>
              <a:t>Voorbeelden: </a:t>
            </a:r>
            <a:r>
              <a:rPr lang="nl-NL" sz="2000" b="1" dirty="0">
                <a:solidFill>
                  <a:srgbClr val="009CAB"/>
                </a:solidFill>
              </a:rPr>
              <a:t>producten.html</a:t>
            </a:r>
            <a:r>
              <a:rPr lang="nl-NL" sz="2000" dirty="0"/>
              <a:t>, </a:t>
            </a:r>
            <a:r>
              <a:rPr lang="nl-NL" sz="2000" b="1" dirty="0">
                <a:solidFill>
                  <a:srgbClr val="009CAB"/>
                </a:solidFill>
              </a:rPr>
              <a:t>index.html</a:t>
            </a:r>
            <a:r>
              <a:rPr lang="nl-NL" sz="2000" dirty="0"/>
              <a:t>, </a:t>
            </a:r>
            <a:r>
              <a:rPr lang="nl-NL" sz="2000" b="1" dirty="0">
                <a:solidFill>
                  <a:srgbClr val="009CAB"/>
                </a:solidFill>
              </a:rPr>
              <a:t>contact.htm</a:t>
            </a:r>
            <a:r>
              <a:rPr lang="nl-NL" sz="2000" dirty="0"/>
              <a:t>,</a:t>
            </a:r>
            <a:r>
              <a:rPr lang="nl-NL" sz="2000" b="1" dirty="0"/>
              <a:t> </a:t>
            </a:r>
            <a:r>
              <a:rPr lang="nl-NL" sz="2000" dirty="0"/>
              <a:t>..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4</a:t>
            </a:fld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is HTML?</a:t>
            </a:r>
          </a:p>
        </p:txBody>
      </p:sp>
    </p:spTree>
    <p:extLst>
      <p:ext uri="{BB962C8B-B14F-4D97-AF65-F5344CB8AC3E}">
        <p14:creationId xmlns:p14="http://schemas.microsoft.com/office/powerpoint/2010/main" val="123370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4B5F9E9-4C48-4231-9823-E43B053816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8260714" cy="543683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b="1" dirty="0">
                <a:solidFill>
                  <a:srgbClr val="009CAB"/>
                </a:solidFill>
              </a:rPr>
              <a:t>&lt;!DOCTYPE&gt;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De eerste regel is steeds het doctype. Deze tag start </a:t>
            </a:r>
            <a:r>
              <a:rPr lang="nl-BE" sz="1400" b="1" dirty="0">
                <a:solidFill>
                  <a:srgbClr val="F04C25"/>
                </a:solidFill>
              </a:rPr>
              <a:t>uitzonderlijk</a:t>
            </a:r>
            <a:r>
              <a:rPr lang="nl-BE" sz="1400" dirty="0"/>
              <a:t> met het </a:t>
            </a:r>
            <a:r>
              <a:rPr lang="nl-BE" sz="1400" b="1" dirty="0">
                <a:solidFill>
                  <a:srgbClr val="EC4B2F"/>
                </a:solidFill>
              </a:rPr>
              <a:t>!-teken </a:t>
            </a:r>
            <a:r>
              <a:rPr lang="nl-BE" sz="1400" dirty="0"/>
              <a:t>en wordt geschreven met  hoofdletters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dirty="0">
                <a:solidFill>
                  <a:srgbClr val="009CAB"/>
                </a:solidFill>
              </a:rPr>
              <a:t>&lt;html&gt;&lt;/html&gt;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Deze tag wordt gebruikt om het </a:t>
            </a:r>
            <a:r>
              <a:rPr lang="nl-BE" sz="1400" b="1" dirty="0">
                <a:solidFill>
                  <a:srgbClr val="EC4B2F"/>
                </a:solidFill>
              </a:rPr>
              <a:t>begin</a:t>
            </a:r>
            <a:r>
              <a:rPr lang="nl-BE" sz="1400" dirty="0"/>
              <a:t> en </a:t>
            </a:r>
            <a:r>
              <a:rPr lang="nl-BE" sz="1400" b="1" dirty="0">
                <a:solidFill>
                  <a:srgbClr val="EC4B2F"/>
                </a:solidFill>
              </a:rPr>
              <a:t>einde</a:t>
            </a:r>
            <a:r>
              <a:rPr lang="nl-BE" sz="1400" dirty="0"/>
              <a:t> van een HTML document aan te geven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dirty="0">
                <a:solidFill>
                  <a:srgbClr val="009CAB"/>
                </a:solidFill>
              </a:rPr>
              <a:t>&lt;head&gt;&lt;/head&gt;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Bevat belangrijke informatie over de webpagina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b="1" dirty="0">
                <a:solidFill>
                  <a:srgbClr val="EC4B2F"/>
                </a:solidFill>
              </a:rPr>
              <a:t>Instructies</a:t>
            </a:r>
            <a:r>
              <a:rPr lang="nl-BE" sz="1400" dirty="0"/>
              <a:t> van de website zoals het stijlbestand CSS-, font-, javascriptbestanden en nog zoveel meer..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400" b="1" dirty="0">
                <a:solidFill>
                  <a:srgbClr val="009CAB"/>
                </a:solidFill>
              </a:rPr>
              <a:t>&lt;body&gt;&lt;/body&gt;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De werkelijke inhoud van je pagina komt tussen deze tags te staan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nl-BE" sz="14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Merk op dat elk element </a:t>
            </a:r>
            <a:r>
              <a:rPr lang="nl-BE" sz="1400" b="1" dirty="0">
                <a:solidFill>
                  <a:srgbClr val="EC4B2F"/>
                </a:solidFill>
              </a:rPr>
              <a:t>geopend</a:t>
            </a:r>
            <a:r>
              <a:rPr lang="nl-BE" sz="1400" dirty="0"/>
              <a:t> en </a:t>
            </a:r>
            <a:r>
              <a:rPr lang="nl-BE" sz="1400" b="1" dirty="0">
                <a:solidFill>
                  <a:srgbClr val="EC4B2F"/>
                </a:solidFill>
              </a:rPr>
              <a:t>gesloten</a:t>
            </a:r>
            <a:r>
              <a:rPr lang="nl-BE" sz="1400" dirty="0"/>
              <a:t> wordt behalve het </a:t>
            </a:r>
            <a:r>
              <a:rPr lang="nl-BE" sz="1400" b="1" dirty="0">
                <a:solidFill>
                  <a:srgbClr val="F04C25"/>
                </a:solidFill>
              </a:rPr>
              <a:t>doctype</a:t>
            </a:r>
            <a:r>
              <a:rPr lang="nl-BE" sz="1400" dirty="0"/>
              <a:t> (begint ook met </a:t>
            </a:r>
            <a:r>
              <a:rPr lang="nl-BE" sz="1400" b="1" dirty="0">
                <a:solidFill>
                  <a:srgbClr val="EC4B2F"/>
                </a:solidFill>
              </a:rPr>
              <a:t>&lt;!</a:t>
            </a:r>
            <a:r>
              <a:rPr lang="nl-BE" sz="1400" dirty="0"/>
              <a:t> , de tags die wel gesloten worden hebben geen </a:t>
            </a:r>
            <a:r>
              <a:rPr lang="nl-BE" sz="1400" b="1" dirty="0"/>
              <a:t>!</a:t>
            </a:r>
            <a:r>
              <a:rPr lang="nl-BE" sz="1400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400" dirty="0"/>
              <a:t>HTML is niet </a:t>
            </a:r>
            <a:r>
              <a:rPr lang="nl-BE" sz="1400" b="1" dirty="0">
                <a:solidFill>
                  <a:srgbClr val="EC4B2F"/>
                </a:solidFill>
              </a:rPr>
              <a:t>hoofdlettergevoelig</a:t>
            </a:r>
            <a:r>
              <a:rPr lang="nl-BE" sz="1400" b="1" dirty="0"/>
              <a:t> </a:t>
            </a:r>
            <a:r>
              <a:rPr lang="nl-BE" sz="1400" dirty="0"/>
              <a:t>echter de coding convention schrijft wel voor deze met kleine letters te schrijven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Onderdelen</a:t>
            </a:r>
          </a:p>
        </p:txBody>
      </p:sp>
      <p:pic>
        <p:nvPicPr>
          <p:cNvPr id="1026" name="Picture 2" descr="html body - apcpedagogie">
            <a:extLst>
              <a:ext uri="{FF2B5EF4-FFF2-40B4-BE49-F238E27FC236}">
                <a16:creationId xmlns:a16="http://schemas.microsoft.com/office/drawing/2014/main" id="{AD5126F3-BBC4-1D49-BD9A-A2B97D06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1295400"/>
            <a:ext cx="2168357" cy="192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36BFF-7511-3115-3520-BD9DC3EE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603" y="3426457"/>
            <a:ext cx="23431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1394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8F29A25-087B-44D4-A09A-313A717F0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				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52D592-5107-4746-A5B4-6E8389C1518B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2FC1D2F-E76C-4A56-8649-53EE5F81959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578CC68-7F49-4A91-AE28-5427D928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sp>
        <p:nvSpPr>
          <p:cNvPr id="8" name="Pijl: rechts 7">
            <a:extLst>
              <a:ext uri="{FF2B5EF4-FFF2-40B4-BE49-F238E27FC236}">
                <a16:creationId xmlns:a16="http://schemas.microsoft.com/office/drawing/2014/main" id="{6F57693C-52F7-4198-8FDE-76BB635846B1}"/>
              </a:ext>
            </a:extLst>
          </p:cNvPr>
          <p:cNvSpPr/>
          <p:nvPr/>
        </p:nvSpPr>
        <p:spPr>
          <a:xfrm>
            <a:off x="4495800" y="3005137"/>
            <a:ext cx="685800" cy="43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1F3FD2-4264-8AB1-6F2E-290AC2454808}"/>
              </a:ext>
            </a:extLst>
          </p:cNvPr>
          <p:cNvCxnSpPr/>
          <p:nvPr/>
        </p:nvCxnSpPr>
        <p:spPr>
          <a:xfrm>
            <a:off x="6432990" y="3438974"/>
            <a:ext cx="124281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9301CDB-A19D-DA13-4C6B-907F970B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14" y="1806891"/>
            <a:ext cx="6393944" cy="3244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DACAC-E909-0FB0-E3FC-13B09292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23" y="2356796"/>
            <a:ext cx="4872269" cy="1963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218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1FCCBB3-B116-47E0-8B4D-C6CC2A8536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00" y="899999"/>
            <a:ext cx="5262789" cy="54368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/>
              <a:t>Webbrowsers zetten HTML code om in een visuele vorm, wat wil zeggen dat we van </a:t>
            </a:r>
            <a:r>
              <a:rPr lang="nl-BE" sz="2000" b="1" dirty="0">
                <a:solidFill>
                  <a:srgbClr val="EC4B2F"/>
                </a:solidFill>
              </a:rPr>
              <a:t>elke website </a:t>
            </a:r>
            <a:r>
              <a:rPr lang="nl-BE" sz="2000" dirty="0"/>
              <a:t>de broncode kunnen bekijken</a:t>
            </a:r>
          </a:p>
          <a:p>
            <a:pPr marL="0" indent="0">
              <a:buNone/>
            </a:pPr>
            <a:endParaRPr lang="nl-BE" sz="2000" dirty="0"/>
          </a:p>
          <a:p>
            <a:r>
              <a:rPr lang="nl-BE" sz="2000" dirty="0"/>
              <a:t>Rechtermuisknop op webpagina</a:t>
            </a:r>
          </a:p>
          <a:p>
            <a:pPr lvl="1"/>
            <a:r>
              <a:rPr lang="nl-BE" sz="1400" dirty="0"/>
              <a:t>Paginabron weergeven of View page source</a:t>
            </a:r>
          </a:p>
          <a:p>
            <a:r>
              <a:rPr lang="nl-BE" sz="2000" dirty="0"/>
              <a:t>Shortcut</a:t>
            </a:r>
          </a:p>
          <a:p>
            <a:pPr lvl="1"/>
            <a:r>
              <a:rPr lang="nl-BE" sz="1400" dirty="0"/>
              <a:t>ctrl+u (meeste browsers)</a:t>
            </a:r>
          </a:p>
          <a:p>
            <a:pPr marL="0" indent="0">
              <a:buNone/>
            </a:pPr>
            <a:endParaRPr lang="nl-BE" sz="2000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01E0FF-2EC3-4AAC-B017-0633B99A2A1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59F020-2621-4C27-A021-68E883AB342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B80295F-48CD-49FC-897A-CCEC919B8070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A7A345C-5E6C-4DBE-A253-5EFB4F9B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Broncode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DE7564-4150-D39B-4985-912A2F1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47" y="1295408"/>
            <a:ext cx="5305353" cy="4267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01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B2B7A-6380-F9BC-9BF1-90BAED464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Tags are the starting and ending parts of an HTML element. They begin with </a:t>
            </a:r>
            <a:r>
              <a:rPr lang="en-US" b="1" dirty="0">
                <a:solidFill>
                  <a:srgbClr val="009CAB"/>
                </a:solidFill>
              </a:rPr>
              <a:t>&lt;</a:t>
            </a:r>
            <a:r>
              <a:rPr lang="en-US" dirty="0"/>
              <a:t> symbol and end with </a:t>
            </a:r>
            <a:r>
              <a:rPr lang="en-US" b="1" dirty="0">
                <a:solidFill>
                  <a:srgbClr val="009CAB"/>
                </a:solidFill>
              </a:rPr>
              <a:t>&gt;</a:t>
            </a:r>
            <a:r>
              <a:rPr lang="en-US" dirty="0"/>
              <a:t> symbol. </a:t>
            </a:r>
            <a:br>
              <a:rPr lang="en-US" dirty="0"/>
            </a:br>
            <a:r>
              <a:rPr lang="en-US" dirty="0"/>
              <a:t>Whatever written inside</a:t>
            </a:r>
            <a:r>
              <a:rPr lang="en-US" b="1" dirty="0">
                <a:solidFill>
                  <a:srgbClr val="009CAB"/>
                </a:solidFill>
              </a:rPr>
              <a:t> &lt; </a:t>
            </a:r>
            <a:r>
              <a:rPr lang="en-US" dirty="0"/>
              <a:t>and</a:t>
            </a:r>
            <a:r>
              <a:rPr lang="en-US" b="1" dirty="0">
                <a:solidFill>
                  <a:srgbClr val="009CAB"/>
                </a:solidFill>
              </a:rPr>
              <a:t> &gt; </a:t>
            </a:r>
            <a:r>
              <a:rPr lang="en-US" dirty="0"/>
              <a:t>are called tags.</a:t>
            </a:r>
          </a:p>
          <a:p>
            <a:endParaRPr lang="en-US" dirty="0"/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&lt;html&gt;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&lt;head&gt;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&lt;body&gt;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9CAB"/>
                </a:solidFill>
              </a:rPr>
              <a:t> &lt;p&gt;</a:t>
            </a:r>
            <a:r>
              <a:rPr lang="en-US" dirty="0"/>
              <a:t>, ..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&lt;title&gt;&lt;/title&gt;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&lt;p&gt;&lt;/p&gt;</a:t>
            </a:r>
          </a:p>
          <a:p>
            <a:pPr lvl="1"/>
            <a:r>
              <a:rPr lang="en-US" b="1" dirty="0">
                <a:solidFill>
                  <a:srgbClr val="009CAB"/>
                </a:solidFill>
              </a:rPr>
              <a:t>&lt;span&gt;&lt;/span&gt;</a:t>
            </a:r>
          </a:p>
          <a:p>
            <a:endParaRPr lang="en-US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8B190C-862D-7177-8FA5-87C394D7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60861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D319E-22BD-AF7A-3ED0-FF2BE5DF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Elements enclose the contents in between the tags. It generally consists of a start tag, content and an end tag.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nl-NL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Tekst (</a:t>
            </a:r>
            <a:r>
              <a:rPr lang="nl-NL" b="1" dirty="0">
                <a:solidFill>
                  <a:srgbClr val="009CAB"/>
                </a:solidFill>
              </a:rPr>
              <a:t>p</a:t>
            </a:r>
            <a:r>
              <a:rPr lang="nl-NL" b="1" dirty="0"/>
              <a:t>aragraph)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&lt;p&gt;</a:t>
            </a:r>
            <a:r>
              <a:rPr lang="nl-NL" dirty="0"/>
              <a:t>Je plaatst tekst tussen deze twee tags.</a:t>
            </a:r>
            <a:r>
              <a:rPr lang="nl-NL" b="1" dirty="0">
                <a:solidFill>
                  <a:srgbClr val="00A0AE"/>
                </a:solidFill>
              </a:rPr>
              <a:t>&lt;/p&gt;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Titel (</a:t>
            </a:r>
            <a:r>
              <a:rPr lang="nl-NL" b="1" dirty="0">
                <a:solidFill>
                  <a:srgbClr val="009CAB"/>
                </a:solidFill>
              </a:rPr>
              <a:t>h</a:t>
            </a:r>
            <a:r>
              <a:rPr lang="nl-NL" b="1" dirty="0"/>
              <a:t>eader)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&lt;h1&gt;</a:t>
            </a:r>
            <a:r>
              <a:rPr lang="nl-NL" dirty="0"/>
              <a:t>Dit is een titel</a:t>
            </a:r>
            <a:r>
              <a:rPr lang="nl-NL" b="1" dirty="0">
                <a:solidFill>
                  <a:srgbClr val="00A0AE"/>
                </a:solidFill>
              </a:rPr>
              <a:t>&lt;/h1&gt;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Afbeelding (</a:t>
            </a:r>
            <a:r>
              <a:rPr lang="nl-NL" b="1" dirty="0">
                <a:solidFill>
                  <a:srgbClr val="009CAB"/>
                </a:solidFill>
              </a:rPr>
              <a:t>im</a:t>
            </a:r>
            <a:r>
              <a:rPr lang="nl-NL" b="1" dirty="0"/>
              <a:t>a</a:t>
            </a:r>
            <a:r>
              <a:rPr lang="nl-NL" b="1" dirty="0">
                <a:solidFill>
                  <a:srgbClr val="009CAB"/>
                </a:solidFill>
              </a:rPr>
              <a:t>g</a:t>
            </a:r>
            <a:r>
              <a:rPr lang="nl-NL" b="1" dirty="0"/>
              <a:t>e)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&lt;img </a:t>
            </a:r>
            <a:r>
              <a:rPr lang="nl-NL" b="1" dirty="0">
                <a:solidFill>
                  <a:srgbClr val="EC4B2F"/>
                </a:solidFill>
              </a:rPr>
              <a:t>src</a:t>
            </a:r>
            <a:r>
              <a:rPr lang="nl-NL" b="1" dirty="0">
                <a:solidFill>
                  <a:srgbClr val="009CAB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naamvandefoto.jpg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alt</a:t>
            </a:r>
            <a:r>
              <a:rPr lang="nl-NL" dirty="0">
                <a:solidFill>
                  <a:srgbClr val="00A0AE"/>
                </a:solidFill>
              </a:rPr>
              <a:t>=“</a:t>
            </a:r>
            <a:r>
              <a:rPr lang="nl-NL" dirty="0"/>
              <a:t>Beschrijving van de foto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b="1" dirty="0">
                <a:solidFill>
                  <a:srgbClr val="00A0AE"/>
                </a:solidFill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-NL" b="1" dirty="0"/>
              <a:t>Hyperlink (</a:t>
            </a:r>
            <a:r>
              <a:rPr lang="nl-NL" b="1" dirty="0">
                <a:solidFill>
                  <a:srgbClr val="009CAB"/>
                </a:solidFill>
              </a:rPr>
              <a:t>a</a:t>
            </a:r>
            <a:r>
              <a:rPr lang="nl-NL" b="1" dirty="0"/>
              <a:t>nchor)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b="1" dirty="0">
                <a:solidFill>
                  <a:srgbClr val="00A0AE"/>
                </a:solidFill>
              </a:rPr>
              <a:t>&lt;a</a:t>
            </a:r>
            <a:r>
              <a:rPr lang="nl-NL" b="1" dirty="0"/>
              <a:t> </a:t>
            </a:r>
            <a:r>
              <a:rPr lang="nl-NL" b="1" dirty="0">
                <a:solidFill>
                  <a:srgbClr val="EC4B2F"/>
                </a:solidFill>
              </a:rPr>
              <a:t>href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</a:t>
            </a:r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http://www.thomasmore.be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 </a:t>
            </a:r>
            <a:r>
              <a:rPr lang="nl-NL" b="1" dirty="0">
                <a:solidFill>
                  <a:srgbClr val="EC4B2F"/>
                </a:solidFill>
              </a:rPr>
              <a:t>target</a:t>
            </a:r>
            <a:r>
              <a:rPr lang="nl-NL" b="1" dirty="0">
                <a:solidFill>
                  <a:srgbClr val="00A0AE"/>
                </a:solidFill>
              </a:rPr>
              <a:t>=</a:t>
            </a:r>
            <a:r>
              <a:rPr lang="nl-NL" dirty="0">
                <a:solidFill>
                  <a:srgbClr val="00A0AE"/>
                </a:solidFill>
              </a:rPr>
              <a:t>“</a:t>
            </a:r>
            <a:r>
              <a:rPr lang="nl-NL" dirty="0"/>
              <a:t>_blank</a:t>
            </a:r>
            <a:r>
              <a:rPr lang="nl-NL" dirty="0">
                <a:solidFill>
                  <a:srgbClr val="00A0AE"/>
                </a:solidFill>
              </a:rPr>
              <a:t>”</a:t>
            </a:r>
            <a:r>
              <a:rPr lang="nl-NL" dirty="0"/>
              <a:t>&gt;Ga naar de website van Thomas More!</a:t>
            </a:r>
            <a:r>
              <a:rPr lang="nl-NL" b="1" dirty="0">
                <a:solidFill>
                  <a:srgbClr val="00A0AE"/>
                </a:solidFill>
              </a:rPr>
              <a:t>&lt;/a&gt;</a:t>
            </a:r>
          </a:p>
          <a:p>
            <a:endParaRPr lang="en-US" dirty="0"/>
          </a:p>
          <a:p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04638-D53E-4801-32CD-C2EE57AA7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93668582"/>
      </p:ext>
    </p:extLst>
  </p:cSld>
  <p:clrMapOvr>
    <a:masterClrMapping/>
  </p:clrMapOvr>
</p:sld>
</file>

<file path=ppt/theme/theme1.xml><?xml version="1.0" encoding="utf-8"?>
<a:theme xmlns:a="http://schemas.openxmlformats.org/drawingml/2006/main" name="Thomas More">
  <a:themeElements>
    <a:clrScheme name="Thomas More">
      <a:dk1>
        <a:sysClr val="windowText" lastClr="000000"/>
      </a:dk1>
      <a:lt1>
        <a:sysClr val="window" lastClr="FFFFFF"/>
      </a:lt1>
      <a:dk2>
        <a:srgbClr val="006771"/>
      </a:dk2>
      <a:lt2>
        <a:srgbClr val="E7E6E6"/>
      </a:lt2>
      <a:accent1>
        <a:srgbClr val="F04C25"/>
      </a:accent1>
      <a:accent2>
        <a:srgbClr val="009CAB"/>
      </a:accent2>
      <a:accent3>
        <a:srgbClr val="A5A5A5"/>
      </a:accent3>
      <a:accent4>
        <a:srgbClr val="862803"/>
      </a:accent4>
      <a:accent5>
        <a:srgbClr val="FFD965"/>
      </a:accent5>
      <a:accent6>
        <a:srgbClr val="70AD47"/>
      </a:accent6>
      <a:hlink>
        <a:srgbClr val="009CAB"/>
      </a:hlink>
      <a:folHlink>
        <a:srgbClr val="AA5E84"/>
      </a:folHlink>
    </a:clrScheme>
    <a:fontScheme name="Thomas More">
      <a:majorFont>
        <a:latin typeface="Poppins Light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9b243c3-5758-488d-a165-3d321439e892" ContentTypeId="0x0101006E2CD5CB49756845926F97DAE5E2F535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3f990481-ab93-40a5-af1d-fa0a4386ebd9">
      <Terms xmlns="http://schemas.microsoft.com/office/infopath/2007/PartnerControls"/>
    </TaxKeywordTaxHTField>
    <l98a91fe36af4d71ba4ebc7e897e6da3 xmlns="3f990481-ab93-40a5-af1d-fa0a4386ebd9">
      <Terms xmlns="http://schemas.microsoft.com/office/infopath/2007/PartnerControls"/>
    </l98a91fe36af4d71ba4ebc7e897e6da3>
    <TMArchief xmlns="3f990481-ab93-40a5-af1d-fa0a4386ebd9">false</TMArchief>
    <e664db7c9a45466298be567ee28e7b46 xmlns="3f990481-ab93-40a5-af1d-fa0a4386ebd9">
      <Terms xmlns="http://schemas.microsoft.com/office/infopath/2007/PartnerControls"/>
    </e664db7c9a45466298be567ee28e7b46>
    <jcbb0a9beef243af8bd213591b9d1662 xmlns="3f990481-ab93-40a5-af1d-fa0a4386ebd9">
      <Terms xmlns="http://schemas.microsoft.com/office/infopath/2007/PartnerControls"/>
    </jcbb0a9beef243af8bd213591b9d1662>
    <deedde69bc2d47abb0d3d990fb400d55 xmlns="3f990481-ab93-40a5-af1d-fa0a4386ebd9">
      <Terms xmlns="http://schemas.microsoft.com/office/infopath/2007/PartnerControls"/>
    </deedde69bc2d47abb0d3d990fb400d55>
    <TaxCatchAll xmlns="3f990481-ab93-40a5-af1d-fa0a4386ebd9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M Document" ma:contentTypeID="0x0101006E2CD5CB49756845926F97DAE5E2F535000DCB65DDB7669E45BCF75FB6A30E49C0" ma:contentTypeVersion="12" ma:contentTypeDescription="" ma:contentTypeScope="" ma:versionID="95825bf394d7fd0f8a4cf0f4b014e6a7">
  <xsd:schema xmlns:xsd="http://www.w3.org/2001/XMLSchema" xmlns:xs="http://www.w3.org/2001/XMLSchema" xmlns:p="http://schemas.microsoft.com/office/2006/metadata/properties" xmlns:ns2="3f990481-ab93-40a5-af1d-fa0a4386ebd9" targetNamespace="http://schemas.microsoft.com/office/2006/metadata/properties" ma:root="true" ma:fieldsID="9d886e8635219b2e280c5a2368fcd082" ns2:_="">
    <xsd:import namespace="3f990481-ab93-40a5-af1d-fa0a4386ebd9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2:deedde69bc2d47abb0d3d990fb400d55" minOccurs="0"/>
                <xsd:element ref="ns2:e664db7c9a45466298be567ee28e7b46" minOccurs="0"/>
                <xsd:element ref="ns2:jcbb0a9beef243af8bd213591b9d1662" minOccurs="0"/>
                <xsd:element ref="ns2:l98a91fe36af4d71ba4ebc7e897e6da3" minOccurs="0"/>
                <xsd:element ref="ns2:TMArchie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990481-ab93-40a5-af1d-fa0a4386ebd9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6" nillable="true" ma:taxonomy="true" ma:internalName="TaxKeywordTaxHTField" ma:taxonomyFieldName="TaxKeyword" ma:displayName="Ondernemingstrefwoorden" ma:fieldId="{23f27201-bee3-471e-b2e7-b64fd8b7ca38}" ma:taxonomyMulti="true" ma:sspId="49b243c3-5758-488d-a165-3d321439e89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7" nillable="true" ma:displayName="Taxonomy Catch All Column" ma:description="" ma:hidden="true" ma:list="{6d1aa748-1d6f-4019-9d6c-138de019a28e}" ma:internalName="TaxCatchAll" ma:showField="CatchAllData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description="" ma:hidden="true" ma:list="{6d1aa748-1d6f-4019-9d6c-138de019a28e}" ma:internalName="TaxCatchAllLabel" ma:readOnly="true" ma:showField="CatchAllDataLabel" ma:web="bc2573cf-ac6e-42ca-97a9-253e92cb39e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eedde69bc2d47abb0d3d990fb400d55" ma:index="12" nillable="true" ma:taxonomy="true" ma:internalName="deedde69bc2d47abb0d3d990fb400d55" ma:taxonomyFieldName="TMDocumentType" ma:displayName="Document Type" ma:default="" ma:fieldId="{deedde69-bc2d-47ab-b0d3-d990fb400d55}" ma:sspId="49b243c3-5758-488d-a165-3d321439e892" ma:termSetId="ea0ce270-e5c3-483c-bfdb-d714406b860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664db7c9a45466298be567ee28e7b46" ma:index="14" nillable="true" ma:taxonomy="true" ma:internalName="e664db7c9a45466298be567ee28e7b46" ma:taxonomyFieldName="TMRubriek" ma:displayName="Rubriek" ma:default="" ma:fieldId="{e664db7c-9a45-4662-98be-567ee28e7b46}" ma:sspId="49b243c3-5758-488d-a165-3d321439e892" ma:termSetId="cf2145ad-4fa0-4d3a-a112-5d06a1c88dc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bb0a9beef243af8bd213591b9d1662" ma:index="16" nillable="true" ma:taxonomy="true" ma:internalName="jcbb0a9beef243af8bd213591b9d1662" ma:taxonomyFieldName="TMAcademieJaar" ma:displayName="Academiejaar" ma:default="" ma:fieldId="{3cbb0a9b-eef2-43af-8bd2-13591b9d1662}" ma:sspId="49b243c3-5758-488d-a165-3d321439e892" ma:termSetId="faa59a2e-9c1e-4550-a638-3eb90797fbe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98a91fe36af4d71ba4ebc7e897e6da3" ma:index="18" nillable="true" ma:taxonomy="true" ma:internalName="l98a91fe36af4d71ba4ebc7e897e6da3" ma:taxonomyFieldName="TMSubRubriek" ma:displayName="Subrubriek" ma:default="" ma:fieldId="{598a91fe-36af-4d71-ba4e-bc7e897e6da3}" ma:sspId="49b243c3-5758-488d-a165-3d321439e892" ma:termSetId="b9936c4b-d546-430d-aa8d-c6cc13d3af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MArchief" ma:index="20" nillable="true" ma:displayName="Archief" ma:default="0" ma:description="Indien aangevinkt, behoort dit tot je archief." ma:internalName="TMArchief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0" ma:displayName="Inhoudstype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7A8F82-D112-4BAF-B4FF-1080622AB369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4DC83BB6-E598-4EC6-8615-C66E7DC5C27A}">
  <ds:schemaRefs>
    <ds:schemaRef ds:uri="http://schemas.microsoft.com/office/2006/metadata/properties"/>
    <ds:schemaRef ds:uri="http://schemas.microsoft.com/office/infopath/2007/PartnerControls"/>
    <ds:schemaRef ds:uri="3f990481-ab93-40a5-af1d-fa0a4386ebd9"/>
  </ds:schemaRefs>
</ds:datastoreItem>
</file>

<file path=customXml/itemProps3.xml><?xml version="1.0" encoding="utf-8"?>
<ds:datastoreItem xmlns:ds="http://schemas.openxmlformats.org/officeDocument/2006/customXml" ds:itemID="{D2919278-6500-47F7-96B1-B846D0C46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990481-ab93-40a5-af1d-fa0a4386eb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2447BC1-86BA-4BD0-B121-6EB17C8818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5567</TotalTime>
  <Words>1148</Words>
  <Application>Microsoft Office PowerPoint</Application>
  <PresentationFormat>Breedbeeld</PresentationFormat>
  <Paragraphs>177</Paragraphs>
  <Slides>26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Thomas More</vt:lpstr>
      <vt:lpstr>Statische websites</vt:lpstr>
      <vt:lpstr>Overzicht</vt:lpstr>
      <vt:lpstr>Wat is HTML? </vt:lpstr>
      <vt:lpstr>Wat is HTML?</vt:lpstr>
      <vt:lpstr>Onderdelen</vt:lpstr>
      <vt:lpstr>Voorbeeld</vt:lpstr>
      <vt:lpstr>Broncode</vt:lpstr>
      <vt:lpstr>Tags</vt:lpstr>
      <vt:lpstr>Elements</vt:lpstr>
      <vt:lpstr>Elements</vt:lpstr>
      <vt:lpstr>Attributes</vt:lpstr>
      <vt:lpstr>Hyperlink</vt:lpstr>
      <vt:lpstr>href</vt:lpstr>
      <vt:lpstr>target</vt:lpstr>
      <vt:lpstr>Absolute en relatieve urls</vt:lpstr>
      <vt:lpstr>Notepad</vt:lpstr>
      <vt:lpstr>Visual Studio Code</vt:lpstr>
      <vt:lpstr>Visual Studio Code – Emmet</vt:lpstr>
      <vt:lpstr>Visual Studio Code – Live Server</vt:lpstr>
      <vt:lpstr>Visual Studio Code – Prettier – Code formatter</vt:lpstr>
      <vt:lpstr>Visual Studio Code – Auto Rename Tag</vt:lpstr>
      <vt:lpstr>HTML fouten opsporen</vt:lpstr>
      <vt:lpstr>HTTP-statuscodes</vt:lpstr>
      <vt:lpstr>DevTools </vt:lpstr>
      <vt:lpstr>DevTools</vt:lpstr>
      <vt:lpstr>Oefeningen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Erika Pelemans</dc:creator>
  <cp:lastModifiedBy>Niels Mangelschots</cp:lastModifiedBy>
  <cp:revision>1249</cp:revision>
  <dcterms:created xsi:type="dcterms:W3CDTF">2020-09-28T10:08:39Z</dcterms:created>
  <dcterms:modified xsi:type="dcterms:W3CDTF">2023-01-18T09:48:25Z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0x0101006E2CD5CB49756845926F97DAE5E2F535000DCB65DDB7669E45BCF75FB6A30E49C0</vt:lpwstr>
  </property>
</Properties>
</file>